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63" r:id="rId5"/>
    <p:sldId id="258" r:id="rId6"/>
    <p:sldId id="260" r:id="rId7"/>
    <p:sldId id="261" r:id="rId8"/>
    <p:sldId id="264" r:id="rId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2" d="100"/>
          <a:sy n="72" d="100"/>
        </p:scale>
        <p:origin x="6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200D4140-B083-41E6-9262-1DFCF7F77850}" type="datetimeFigureOut">
              <a:rPr lang="es-EC" smtClean="0"/>
              <a:t>17/02/2018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C163693-7248-48A0-8320-1C0C0228669C}" type="slidenum">
              <a:rPr lang="es-EC" smtClean="0"/>
              <a:t>‹N°›</a:t>
            </a:fld>
            <a:endParaRPr lang="es-EC"/>
          </a:p>
        </p:txBody>
      </p:sp>
    </p:spTree>
    <p:extLst>
      <p:ext uri="{BB962C8B-B14F-4D97-AF65-F5344CB8AC3E}">
        <p14:creationId xmlns:p14="http://schemas.microsoft.com/office/powerpoint/2010/main" val="392287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00D4140-B083-41E6-9262-1DFCF7F77850}" type="datetimeFigureOut">
              <a:rPr lang="es-EC" smtClean="0"/>
              <a:t>17/02/2018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C163693-7248-48A0-8320-1C0C0228669C}" type="slidenum">
              <a:rPr lang="es-EC" smtClean="0"/>
              <a:t>‹N°›</a:t>
            </a:fld>
            <a:endParaRPr lang="es-EC"/>
          </a:p>
        </p:txBody>
      </p:sp>
    </p:spTree>
    <p:extLst>
      <p:ext uri="{BB962C8B-B14F-4D97-AF65-F5344CB8AC3E}">
        <p14:creationId xmlns:p14="http://schemas.microsoft.com/office/powerpoint/2010/main" val="202666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00D4140-B083-41E6-9262-1DFCF7F77850}" type="datetimeFigureOut">
              <a:rPr lang="es-EC" smtClean="0"/>
              <a:t>17/02/2018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C163693-7248-48A0-8320-1C0C0228669C}" type="slidenum">
              <a:rPr lang="es-EC" smtClean="0"/>
              <a:t>‹N°›</a:t>
            </a:fld>
            <a:endParaRPr lang="es-EC"/>
          </a:p>
        </p:txBody>
      </p:sp>
    </p:spTree>
    <p:extLst>
      <p:ext uri="{BB962C8B-B14F-4D97-AF65-F5344CB8AC3E}">
        <p14:creationId xmlns:p14="http://schemas.microsoft.com/office/powerpoint/2010/main" val="1471003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200D4140-B083-41E6-9262-1DFCF7F77850}" type="datetimeFigureOut">
              <a:rPr lang="es-EC" smtClean="0"/>
              <a:t>17/02/2018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C163693-7248-48A0-8320-1C0C0228669C}" type="slidenum">
              <a:rPr lang="es-EC" smtClean="0"/>
              <a:t>‹N°›</a:t>
            </a:fld>
            <a:endParaRPr lang="es-EC"/>
          </a:p>
        </p:txBody>
      </p:sp>
    </p:spTree>
    <p:extLst>
      <p:ext uri="{BB962C8B-B14F-4D97-AF65-F5344CB8AC3E}">
        <p14:creationId xmlns:p14="http://schemas.microsoft.com/office/powerpoint/2010/main" val="377715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200D4140-B083-41E6-9262-1DFCF7F77850}" type="datetimeFigureOut">
              <a:rPr lang="es-EC" smtClean="0"/>
              <a:t>17/02/2018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C163693-7248-48A0-8320-1C0C0228669C}" type="slidenum">
              <a:rPr lang="es-EC" smtClean="0"/>
              <a:t>‹N°›</a:t>
            </a:fld>
            <a:endParaRPr lang="es-EC"/>
          </a:p>
        </p:txBody>
      </p:sp>
    </p:spTree>
    <p:extLst>
      <p:ext uri="{BB962C8B-B14F-4D97-AF65-F5344CB8AC3E}">
        <p14:creationId xmlns:p14="http://schemas.microsoft.com/office/powerpoint/2010/main" val="4268017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200D4140-B083-41E6-9262-1DFCF7F77850}" type="datetimeFigureOut">
              <a:rPr lang="es-EC" smtClean="0"/>
              <a:t>17/02/2018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C163693-7248-48A0-8320-1C0C0228669C}" type="slidenum">
              <a:rPr lang="es-EC" smtClean="0"/>
              <a:t>‹N°›</a:t>
            </a:fld>
            <a:endParaRPr lang="es-EC"/>
          </a:p>
        </p:txBody>
      </p:sp>
    </p:spTree>
    <p:extLst>
      <p:ext uri="{BB962C8B-B14F-4D97-AF65-F5344CB8AC3E}">
        <p14:creationId xmlns:p14="http://schemas.microsoft.com/office/powerpoint/2010/main" val="2670429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200D4140-B083-41E6-9262-1DFCF7F77850}" type="datetimeFigureOut">
              <a:rPr lang="es-EC" smtClean="0"/>
              <a:t>17/02/2018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4C163693-7248-48A0-8320-1C0C0228669C}" type="slidenum">
              <a:rPr lang="es-EC" smtClean="0"/>
              <a:t>‹N°›</a:t>
            </a:fld>
            <a:endParaRPr lang="es-EC"/>
          </a:p>
        </p:txBody>
      </p:sp>
    </p:spTree>
    <p:extLst>
      <p:ext uri="{BB962C8B-B14F-4D97-AF65-F5344CB8AC3E}">
        <p14:creationId xmlns:p14="http://schemas.microsoft.com/office/powerpoint/2010/main" val="958380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200D4140-B083-41E6-9262-1DFCF7F77850}" type="datetimeFigureOut">
              <a:rPr lang="es-EC" smtClean="0"/>
              <a:t>17/02/2018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4C163693-7248-48A0-8320-1C0C0228669C}" type="slidenum">
              <a:rPr lang="es-EC" smtClean="0"/>
              <a:t>‹N°›</a:t>
            </a:fld>
            <a:endParaRPr lang="es-EC"/>
          </a:p>
        </p:txBody>
      </p:sp>
    </p:spTree>
    <p:extLst>
      <p:ext uri="{BB962C8B-B14F-4D97-AF65-F5344CB8AC3E}">
        <p14:creationId xmlns:p14="http://schemas.microsoft.com/office/powerpoint/2010/main" val="362887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00D4140-B083-41E6-9262-1DFCF7F77850}" type="datetimeFigureOut">
              <a:rPr lang="es-EC" smtClean="0"/>
              <a:t>17/02/2018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4C163693-7248-48A0-8320-1C0C0228669C}" type="slidenum">
              <a:rPr lang="es-EC" smtClean="0"/>
              <a:t>‹N°›</a:t>
            </a:fld>
            <a:endParaRPr lang="es-EC"/>
          </a:p>
        </p:txBody>
      </p:sp>
    </p:spTree>
    <p:extLst>
      <p:ext uri="{BB962C8B-B14F-4D97-AF65-F5344CB8AC3E}">
        <p14:creationId xmlns:p14="http://schemas.microsoft.com/office/powerpoint/2010/main" val="108927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00D4140-B083-41E6-9262-1DFCF7F77850}" type="datetimeFigureOut">
              <a:rPr lang="es-EC" smtClean="0"/>
              <a:t>17/02/2018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C163693-7248-48A0-8320-1C0C0228669C}" type="slidenum">
              <a:rPr lang="es-EC" smtClean="0"/>
              <a:t>‹N°›</a:t>
            </a:fld>
            <a:endParaRPr lang="es-EC"/>
          </a:p>
        </p:txBody>
      </p:sp>
    </p:spTree>
    <p:extLst>
      <p:ext uri="{BB962C8B-B14F-4D97-AF65-F5344CB8AC3E}">
        <p14:creationId xmlns:p14="http://schemas.microsoft.com/office/powerpoint/2010/main" val="2248367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00D4140-B083-41E6-9262-1DFCF7F77850}" type="datetimeFigureOut">
              <a:rPr lang="es-EC" smtClean="0"/>
              <a:t>17/02/2018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C163693-7248-48A0-8320-1C0C0228669C}" type="slidenum">
              <a:rPr lang="es-EC" smtClean="0"/>
              <a:t>‹N°›</a:t>
            </a:fld>
            <a:endParaRPr lang="es-EC"/>
          </a:p>
        </p:txBody>
      </p:sp>
    </p:spTree>
    <p:extLst>
      <p:ext uri="{BB962C8B-B14F-4D97-AF65-F5344CB8AC3E}">
        <p14:creationId xmlns:p14="http://schemas.microsoft.com/office/powerpoint/2010/main" val="196756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D4140-B083-41E6-9262-1DFCF7F77850}" type="datetimeFigureOut">
              <a:rPr lang="es-EC" smtClean="0"/>
              <a:t>17/02/2018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63693-7248-48A0-8320-1C0C0228669C}" type="slidenum">
              <a:rPr lang="es-EC" smtClean="0"/>
              <a:t>‹N°›</a:t>
            </a:fld>
            <a:endParaRPr lang="es-EC"/>
          </a:p>
        </p:txBody>
      </p:sp>
    </p:spTree>
    <p:extLst>
      <p:ext uri="{BB962C8B-B14F-4D97-AF65-F5344CB8AC3E}">
        <p14:creationId xmlns:p14="http://schemas.microsoft.com/office/powerpoint/2010/main" val="3853959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7048500" cy="2052357"/>
          </a:xfrm>
        </p:spPr>
        <p:txBody>
          <a:bodyPr/>
          <a:lstStyle/>
          <a:p>
            <a:r>
              <a:rPr lang="es-EC" b="1" dirty="0">
                <a:effectLst>
                  <a:outerShdw blurRad="38100" dist="38100" dir="2700000" algn="tl">
                    <a:srgbClr val="000000">
                      <a:alpha val="43137"/>
                    </a:srgbClr>
                  </a:outerShdw>
                </a:effectLst>
              </a:rPr>
              <a:t>Un </a:t>
            </a:r>
            <a:r>
              <a:rPr lang="es-EC" b="1" dirty="0" err="1">
                <a:effectLst>
                  <a:outerShdw blurRad="38100" dist="38100" dir="2700000" algn="tl">
                    <a:srgbClr val="000000">
                      <a:alpha val="43137"/>
                    </a:srgbClr>
                  </a:outerShdw>
                </a:effectLst>
              </a:rPr>
              <a:t>sourire</a:t>
            </a:r>
            <a:r>
              <a:rPr lang="es-EC" b="1" dirty="0">
                <a:effectLst>
                  <a:outerShdw blurRad="38100" dist="38100" dir="2700000" algn="tl">
                    <a:srgbClr val="000000">
                      <a:alpha val="43137"/>
                    </a:srgbClr>
                  </a:outerShdw>
                </a:effectLst>
              </a:rPr>
              <a:t> </a:t>
            </a:r>
            <a:r>
              <a:rPr lang="es-EC" b="1" dirty="0" err="1">
                <a:effectLst>
                  <a:outerShdw blurRad="38100" dist="38100" dir="2700000" algn="tl">
                    <a:srgbClr val="000000">
                      <a:alpha val="43137"/>
                    </a:srgbClr>
                  </a:outerShdw>
                </a:effectLst>
              </a:rPr>
              <a:t>pour</a:t>
            </a:r>
            <a:r>
              <a:rPr lang="es-EC" b="1" dirty="0">
                <a:effectLst>
                  <a:outerShdw blurRad="38100" dist="38100" dir="2700000" algn="tl">
                    <a:srgbClr val="000000">
                      <a:alpha val="43137"/>
                    </a:srgbClr>
                  </a:outerShdw>
                </a:effectLst>
              </a:rPr>
              <a:t> Pedernales</a:t>
            </a:r>
          </a:p>
        </p:txBody>
      </p:sp>
      <p:sp>
        <p:nvSpPr>
          <p:cNvPr id="3" name="Subtítulo 2"/>
          <p:cNvSpPr>
            <a:spLocks noGrp="1"/>
          </p:cNvSpPr>
          <p:nvPr>
            <p:ph type="subTitle" idx="1"/>
          </p:nvPr>
        </p:nvSpPr>
        <p:spPr>
          <a:xfrm>
            <a:off x="1779495" y="2274048"/>
            <a:ext cx="9144000" cy="1655762"/>
          </a:xfrm>
        </p:spPr>
        <p:txBody>
          <a:bodyPr/>
          <a:lstStyle/>
          <a:p>
            <a:pPr algn="l"/>
            <a:r>
              <a:rPr lang="es-EC" dirty="0" err="1"/>
              <a:t>Lycée</a:t>
            </a:r>
            <a:r>
              <a:rPr lang="es-EC" dirty="0"/>
              <a:t> La </a:t>
            </a:r>
            <a:r>
              <a:rPr lang="es-EC" dirty="0" err="1"/>
              <a:t>Condamine</a:t>
            </a:r>
            <a:r>
              <a:rPr lang="es-EC" dirty="0"/>
              <a:t> Quito</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500" y="-50519"/>
            <a:ext cx="5143500" cy="6858000"/>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3247" y="2985248"/>
            <a:ext cx="2743201" cy="3657600"/>
          </a:xfrm>
          <a:prstGeom prst="rect">
            <a:avLst/>
          </a:prstGeom>
        </p:spPr>
      </p:pic>
    </p:spTree>
    <p:extLst>
      <p:ext uri="{BB962C8B-B14F-4D97-AF65-F5344CB8AC3E}">
        <p14:creationId xmlns:p14="http://schemas.microsoft.com/office/powerpoint/2010/main" val="3602255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fr-FR" sz="3600" b="1" i="1" dirty="0"/>
              <a:t>« L’œuvre, ce n’est pas l’image elle-même, mais ce qu’elle provoque d’interrogation sur le lieu »</a:t>
            </a:r>
            <a:r>
              <a:rPr lang="es-EC" sz="3600" dirty="0"/>
              <a:t> </a:t>
            </a:r>
            <a:r>
              <a:rPr lang="fr-FR" sz="3600" dirty="0"/>
              <a:t>Ernest Pignon</a:t>
            </a:r>
            <a:br>
              <a:rPr lang="es-EC" dirty="0"/>
            </a:br>
            <a:endParaRPr lang="es-EC" dirty="0"/>
          </a:p>
        </p:txBody>
      </p:sp>
      <p:sp>
        <p:nvSpPr>
          <p:cNvPr id="3" name="Marcador de contenido 2"/>
          <p:cNvSpPr>
            <a:spLocks noGrp="1"/>
          </p:cNvSpPr>
          <p:nvPr>
            <p:ph idx="1"/>
          </p:nvPr>
        </p:nvSpPr>
        <p:spPr>
          <a:xfrm>
            <a:off x="838200" y="1892860"/>
            <a:ext cx="10515600" cy="4351338"/>
          </a:xfrm>
        </p:spPr>
        <p:txBody>
          <a:bodyPr/>
          <a:lstStyle/>
          <a:p>
            <a:pPr marL="0" indent="0">
              <a:buNone/>
            </a:pPr>
            <a:r>
              <a:rPr lang="fr-FR" dirty="0"/>
              <a:t>Dans le cadre de l’année thématique de l’éducation artistique et culturelle (EAC) que l’Agence pour l’enseignement français à l’étranger met en place durant l’année scolaire 2017-2018, un concours d’œuvres graphiques vous est proposé sur la thématique du </a:t>
            </a:r>
            <a:r>
              <a:rPr lang="fr-FR" i="1" dirty="0" err="1"/>
              <a:t>street</a:t>
            </a:r>
            <a:r>
              <a:rPr lang="fr-FR" i="1" dirty="0"/>
              <a:t> art </a:t>
            </a:r>
            <a:r>
              <a:rPr lang="fr-FR" dirty="0"/>
              <a:t>ou</a:t>
            </a:r>
            <a:r>
              <a:rPr lang="fr-FR" i="1" dirty="0"/>
              <a:t> art urbain</a:t>
            </a:r>
            <a:r>
              <a:rPr lang="fr-FR" dirty="0"/>
              <a:t>.</a:t>
            </a:r>
          </a:p>
          <a:p>
            <a:pPr marL="0" indent="0">
              <a:buNone/>
            </a:pPr>
            <a:endParaRPr lang="fr-FR" dirty="0"/>
          </a:p>
          <a:p>
            <a:pPr marL="0" indent="0">
              <a:buNone/>
            </a:pPr>
            <a:r>
              <a:rPr lang="fr-FR" dirty="0"/>
              <a:t>Les élèves auront pour objectif de faire émerger les spécificités de la ville ou de l’espace géographique du pays d’implantation de leur établissement scolaire, en dégageant les particularités culturelles de cet espace à travers l’œuvre</a:t>
            </a:r>
            <a:endParaRPr lang="es-EC" dirty="0"/>
          </a:p>
          <a:p>
            <a:pPr marL="0" indent="0">
              <a:buNone/>
            </a:pPr>
            <a:endParaRPr lang="es-EC" dirty="0"/>
          </a:p>
          <a:p>
            <a:pPr marL="0" indent="0">
              <a:buNone/>
            </a:pPr>
            <a:endParaRPr lang="es-EC" dirty="0"/>
          </a:p>
        </p:txBody>
      </p:sp>
    </p:spTree>
    <p:extLst>
      <p:ext uri="{BB962C8B-B14F-4D97-AF65-F5344CB8AC3E}">
        <p14:creationId xmlns:p14="http://schemas.microsoft.com/office/powerpoint/2010/main" val="784807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a:t>Un </a:t>
            </a:r>
            <a:r>
              <a:rPr lang="es-EC" dirty="0" err="1"/>
              <a:t>sourire</a:t>
            </a:r>
            <a:r>
              <a:rPr lang="es-EC" dirty="0"/>
              <a:t> </a:t>
            </a:r>
            <a:r>
              <a:rPr lang="es-EC" dirty="0" err="1"/>
              <a:t>pour</a:t>
            </a:r>
            <a:r>
              <a:rPr lang="es-EC" dirty="0"/>
              <a:t> Pedernales</a:t>
            </a:r>
          </a:p>
        </p:txBody>
      </p:sp>
      <p:sp>
        <p:nvSpPr>
          <p:cNvPr id="3" name="Marcador de contenido 2"/>
          <p:cNvSpPr>
            <a:spLocks noGrp="1"/>
          </p:cNvSpPr>
          <p:nvPr>
            <p:ph idx="1"/>
          </p:nvPr>
        </p:nvSpPr>
        <p:spPr>
          <a:xfrm>
            <a:off x="838200" y="1825624"/>
            <a:ext cx="10515600" cy="4803775"/>
          </a:xfrm>
        </p:spPr>
        <p:txBody>
          <a:bodyPr>
            <a:normAutofit fontScale="55000" lnSpcReduction="20000"/>
          </a:bodyPr>
          <a:lstStyle/>
          <a:p>
            <a:r>
              <a:rPr lang="fr-FR" dirty="0"/>
              <a:t>L’Equateur est un pays sismique. En 2016 un violent tremblement de terre a détruit la ville côtière de </a:t>
            </a:r>
            <a:r>
              <a:rPr lang="fr-FR" dirty="0" err="1"/>
              <a:t>Pedernales</a:t>
            </a:r>
            <a:r>
              <a:rPr lang="fr-FR" dirty="0"/>
              <a:t> en faisant plus de 600 victimes. Aujourd’hui une partie de la ville n’a toujours pas été reconstruite et les murs de nombreuses maisons détruites sont encore visibles. Nous avons voulu parler de la réalité géographique sismique de ce pays en adoptant un point de vue positif et redonner de l’</a:t>
            </a:r>
            <a:r>
              <a:rPr lang="fr-FR" dirty="0" err="1"/>
              <a:t>optismisme</a:t>
            </a:r>
            <a:r>
              <a:rPr lang="fr-FR" dirty="0"/>
              <a:t> aux rues de cette ville encore marquées par la tragédie et où les priorités quotidiennes passent avant les préoccupations artistiques.</a:t>
            </a:r>
            <a:endParaRPr lang="es-EC" dirty="0"/>
          </a:p>
          <a:p>
            <a:r>
              <a:rPr lang="fr-FR" dirty="0"/>
              <a:t>Nos élèves investiraient les murs abandonnés de </a:t>
            </a:r>
            <a:r>
              <a:rPr lang="fr-FR" dirty="0" err="1"/>
              <a:t>Pedernales</a:t>
            </a:r>
            <a:r>
              <a:rPr lang="fr-FR" dirty="0"/>
              <a:t> en travaillant sur une idée très simple : à partir de leur propre silhouette en noir. La couleur serait apportée par des éléments </a:t>
            </a:r>
            <a:r>
              <a:rPr lang="fr-FR" dirty="0" err="1"/>
              <a:t>relationnés</a:t>
            </a:r>
            <a:r>
              <a:rPr lang="fr-FR" dirty="0"/>
              <a:t> à ces silhouettes et le tout devra délivrer un message positif. Pour des raisons de sécurité le transport des élèves n’étant pas envisageable sur le site de </a:t>
            </a:r>
            <a:r>
              <a:rPr lang="fr-FR" dirty="0" err="1"/>
              <a:t>Pedernales</a:t>
            </a:r>
            <a:r>
              <a:rPr lang="fr-FR" dirty="0"/>
              <a:t>, nous choisissons le support papier et les enseignants colleront les personnages sur les murs. La ville de </a:t>
            </a:r>
            <a:r>
              <a:rPr lang="fr-FR" dirty="0" err="1"/>
              <a:t>Pedernales</a:t>
            </a:r>
            <a:r>
              <a:rPr lang="fr-FR" dirty="0"/>
              <a:t> se situe à environ 5h de voiture de la ville de Quito où est située notre école.</a:t>
            </a:r>
            <a:endParaRPr lang="es-EC" dirty="0"/>
          </a:p>
          <a:p>
            <a:r>
              <a:rPr lang="fr-FR" dirty="0"/>
              <a:t>Depuis le mois de Décembre 5 classes de primaire et du secondaire, plus une vingtaine d’élèves de 6ème, ont travaillé en groupe en recherchant d’abord une idée sur croquis. Les classes de secondaire ont travaillé leur ombre à partir d’un vidéoprojecteur et les classes de primaire par contour couchés par terre avec l’aide d’un camarade. Chaque enseignant participant a orienté le travail de recherche de façon personnelle en présentant également un choix d’artistes appropriés (Kenny </a:t>
            </a:r>
            <a:r>
              <a:rPr lang="fr-FR" dirty="0" err="1"/>
              <a:t>Random</a:t>
            </a:r>
            <a:r>
              <a:rPr lang="fr-FR" dirty="0"/>
              <a:t>, Keith </a:t>
            </a:r>
            <a:r>
              <a:rPr lang="fr-FR" dirty="0" err="1"/>
              <a:t>Haring</a:t>
            </a:r>
            <a:r>
              <a:rPr lang="fr-FR" dirty="0"/>
              <a:t>…). Les silhouettes sont ensuite peintes à l’acrylique.</a:t>
            </a:r>
            <a:endParaRPr lang="es-EC" dirty="0"/>
          </a:p>
          <a:p>
            <a:r>
              <a:rPr lang="fr-FR" dirty="0"/>
              <a:t>Sur place, en plus de la municipalité, une école a été partenaire et une enseignante a servi de guide pour trouver les lieux sur lesquels nous pouvions intervenir. La plupart des lieux qui ont été investis sont privés et nous avons pu coller avec l’autorisation des propriétaires. Les enfants, curieux, sont spontanément venus nous aider. Parfois, les habitants sont venus nous chercher pour que nous collions des affiches sur l’un de leur murs.</a:t>
            </a:r>
            <a:endParaRPr lang="es-EC" dirty="0"/>
          </a:p>
          <a:p>
            <a:r>
              <a:rPr lang="fr-FR" dirty="0"/>
              <a:t>Au total plus d’une soixantaine de peintures ont été collées. Comme elles ne peuvent pas toutes figurer sur l’affiche, certaines d’entre elles sont rajoutées dans cette présentation.</a:t>
            </a:r>
            <a:endParaRPr lang="es-EC" dirty="0"/>
          </a:p>
          <a:p>
            <a:r>
              <a:rPr lang="fr-FR" dirty="0"/>
              <a:t>De retour à Quito les élèves ont découvert leur travail dans le contexte en photo. Ils organiseront une exposition dans l’école regroupant les deux projets d’art urbain réalisés.</a:t>
            </a:r>
            <a:endParaRPr lang="es-EC" dirty="0"/>
          </a:p>
        </p:txBody>
      </p:sp>
    </p:spTree>
    <p:extLst>
      <p:ext uri="{BB962C8B-B14F-4D97-AF65-F5344CB8AC3E}">
        <p14:creationId xmlns:p14="http://schemas.microsoft.com/office/powerpoint/2010/main" val="3204396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75965" y="0"/>
            <a:ext cx="6858000" cy="6858000"/>
          </a:xfrm>
        </p:spPr>
      </p:pic>
    </p:spTree>
    <p:extLst>
      <p:ext uri="{BB962C8B-B14F-4D97-AF65-F5344CB8AC3E}">
        <p14:creationId xmlns:p14="http://schemas.microsoft.com/office/powerpoint/2010/main" val="3228428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jpeg"/>
          <p:cNvPicPr>
            <a:picLocks noGrp="1"/>
          </p:cNvPicPr>
          <p:nvPr>
            <p:ph idx="1"/>
          </p:nvPr>
        </p:nvPicPr>
        <p:blipFill>
          <a:blip r:embed="rId2" cstate="print"/>
          <a:stretch>
            <a:fillRect/>
          </a:stretch>
        </p:blipFill>
        <p:spPr>
          <a:xfrm>
            <a:off x="753037" y="134471"/>
            <a:ext cx="4410636" cy="6723529"/>
          </a:xfrm>
          <a:prstGeom prst="rect">
            <a:avLst/>
          </a:prstGeom>
        </p:spPr>
      </p:pic>
      <p:sp>
        <p:nvSpPr>
          <p:cNvPr id="5" name="Rectángulo 4"/>
          <p:cNvSpPr/>
          <p:nvPr/>
        </p:nvSpPr>
        <p:spPr>
          <a:xfrm>
            <a:off x="5710518" y="0"/>
            <a:ext cx="6096000" cy="2393604"/>
          </a:xfrm>
          <a:prstGeom prst="rect">
            <a:avLst/>
          </a:prstGeom>
        </p:spPr>
        <p:txBody>
          <a:bodyPr>
            <a:spAutoFit/>
          </a:bodyPr>
          <a:lstStyle/>
          <a:p>
            <a:pPr marL="369570">
              <a:spcAft>
                <a:spcPts val="0"/>
              </a:spcAft>
              <a:tabLst>
                <a:tab pos="598170" algn="l"/>
              </a:tabLst>
            </a:pPr>
            <a:r>
              <a:rPr lang="fr-FR" b="1" dirty="0">
                <a:effectLst/>
                <a:latin typeface="Georgia" panose="02040502050405020303" pitchFamily="18" charset="0"/>
                <a:ea typeface="Georgia" panose="02040502050405020303" pitchFamily="18" charset="0"/>
                <a:cs typeface="Georgia" panose="02040502050405020303" pitchFamily="18" charset="0"/>
              </a:rPr>
              <a:t>Classes</a:t>
            </a:r>
            <a:r>
              <a:rPr lang="fr-FR" b="1" spc="5" dirty="0">
                <a:effectLst/>
                <a:latin typeface="Georgia" panose="02040502050405020303" pitchFamily="18" charset="0"/>
                <a:ea typeface="Georgia" panose="02040502050405020303" pitchFamily="18" charset="0"/>
                <a:cs typeface="Georgia" panose="02040502050405020303" pitchFamily="18" charset="0"/>
              </a:rPr>
              <a:t> ayant participé au projet </a:t>
            </a:r>
            <a:r>
              <a:rPr lang="fr-FR" dirty="0">
                <a:effectLst/>
                <a:latin typeface="Georgia" panose="02040502050405020303" pitchFamily="18" charset="0"/>
                <a:ea typeface="Georgia" panose="02040502050405020303" pitchFamily="18" charset="0"/>
                <a:cs typeface="Georgia" panose="02040502050405020303" pitchFamily="18" charset="0"/>
              </a:rPr>
              <a:t>:</a:t>
            </a:r>
          </a:p>
          <a:p>
            <a:pPr marL="369570">
              <a:spcAft>
                <a:spcPts val="0"/>
              </a:spcAft>
              <a:tabLst>
                <a:tab pos="598170" algn="l"/>
              </a:tabLst>
            </a:pPr>
            <a:endParaRPr lang="es-EC" sz="2000" dirty="0">
              <a:effectLst/>
              <a:latin typeface="Georgia" panose="02040502050405020303" pitchFamily="18" charset="0"/>
              <a:ea typeface="Georgia" panose="02040502050405020303" pitchFamily="18" charset="0"/>
              <a:cs typeface="Georgia" panose="02040502050405020303" pitchFamily="18" charset="0"/>
            </a:endParaRPr>
          </a:p>
          <a:p>
            <a:pPr marL="598170" marR="729615" indent="-228600">
              <a:lnSpc>
                <a:spcPct val="122000"/>
              </a:lnSpc>
              <a:spcBef>
                <a:spcPts val="205"/>
              </a:spcBef>
              <a:spcAft>
                <a:spcPts val="0"/>
              </a:spcAft>
              <a:tabLst>
                <a:tab pos="598170" algn="l"/>
              </a:tabLst>
            </a:pPr>
            <a:r>
              <a:rPr lang="fr-FR" dirty="0">
                <a:effectLst/>
                <a:latin typeface="Verdana" panose="020B0604030504040204" pitchFamily="34" charset="0"/>
                <a:ea typeface="Georgia" panose="02040502050405020303" pitchFamily="18" charset="0"/>
                <a:cs typeface="Georgia" panose="02040502050405020303" pitchFamily="18" charset="0"/>
              </a:rPr>
              <a:t>-­</a:t>
            </a:r>
            <a:r>
              <a:rPr lang="fr-FR" b="1" spc="10" dirty="0">
                <a:effectLst/>
                <a:latin typeface="Georgia" panose="02040502050405020303" pitchFamily="18" charset="0"/>
                <a:ea typeface="Georgia" panose="02040502050405020303" pitchFamily="18" charset="0"/>
                <a:cs typeface="Georgia" panose="02040502050405020303" pitchFamily="18" charset="0"/>
              </a:rPr>
              <a:t>C</a:t>
            </a:r>
            <a:r>
              <a:rPr lang="fr-FR" b="1" spc="15" dirty="0">
                <a:effectLst/>
                <a:latin typeface="Georgia" panose="02040502050405020303" pitchFamily="18" charset="0"/>
                <a:ea typeface="Georgia" panose="02040502050405020303" pitchFamily="18" charset="0"/>
                <a:cs typeface="Georgia" panose="02040502050405020303" pitchFamily="18" charset="0"/>
              </a:rPr>
              <a:t>M</a:t>
            </a:r>
            <a:r>
              <a:rPr lang="fr-FR" b="1" spc="10" dirty="0">
                <a:effectLst/>
                <a:latin typeface="Georgia" panose="02040502050405020303" pitchFamily="18" charset="0"/>
                <a:ea typeface="Georgia" panose="02040502050405020303" pitchFamily="18" charset="0"/>
                <a:cs typeface="Georgia" panose="02040502050405020303" pitchFamily="18" charset="0"/>
              </a:rPr>
              <a:t>2</a:t>
            </a:r>
            <a:r>
              <a:rPr lang="fr-FR" dirty="0">
                <a:effectLst/>
                <a:latin typeface="Georgia" panose="02040502050405020303" pitchFamily="18" charset="0"/>
                <a:ea typeface="Georgia" panose="02040502050405020303" pitchFamily="18" charset="0"/>
                <a:cs typeface="Georgia" panose="02040502050405020303" pitchFamily="18" charset="0"/>
              </a:rPr>
              <a:t>-</a:t>
            </a:r>
            <a:r>
              <a:rPr lang="fr-FR" spc="10" dirty="0">
                <a:effectLst/>
                <a:latin typeface="Georgia" panose="02040502050405020303" pitchFamily="18" charset="0"/>
                <a:ea typeface="Georgia" panose="02040502050405020303" pitchFamily="18" charset="0"/>
                <a:cs typeface="Georgia" panose="02040502050405020303" pitchFamily="18" charset="0"/>
              </a:rPr>
              <a:t>3</a:t>
            </a:r>
            <a:r>
              <a:rPr lang="fr-FR">
                <a:effectLst/>
                <a:latin typeface="Georgia" panose="02040502050405020303" pitchFamily="18" charset="0"/>
                <a:ea typeface="Georgia" panose="02040502050405020303" pitchFamily="18" charset="0"/>
                <a:cs typeface="Georgia" panose="02040502050405020303" pitchFamily="18" charset="0"/>
              </a:rPr>
              <a:t>,</a:t>
            </a:r>
            <a:r>
              <a:rPr lang="fr-FR" spc="-10">
                <a:effectLst/>
                <a:latin typeface="Georgia" panose="02040502050405020303" pitchFamily="18" charset="0"/>
                <a:ea typeface="Georgia" panose="02040502050405020303" pitchFamily="18" charset="0"/>
                <a:cs typeface="Georgia" panose="02040502050405020303" pitchFamily="18" charset="0"/>
              </a:rPr>
              <a:t> </a:t>
            </a:r>
            <a:r>
              <a:rPr lang="fr-FR" spc="10">
                <a:effectLst/>
                <a:latin typeface="Georgia" panose="02040502050405020303" pitchFamily="18" charset="0"/>
                <a:ea typeface="Georgia" panose="02040502050405020303" pitchFamily="18" charset="0"/>
                <a:cs typeface="Georgia" panose="02040502050405020303" pitchFamily="18" charset="0"/>
              </a:rPr>
              <a:t>C</a:t>
            </a:r>
            <a:r>
              <a:rPr lang="fr-FR" spc="15">
                <a:effectLst/>
                <a:latin typeface="Georgia" panose="02040502050405020303" pitchFamily="18" charset="0"/>
                <a:ea typeface="Georgia" panose="02040502050405020303" pitchFamily="18" charset="0"/>
                <a:cs typeface="Georgia" panose="02040502050405020303" pitchFamily="18" charset="0"/>
              </a:rPr>
              <a:t>M</a:t>
            </a:r>
            <a:r>
              <a:rPr lang="fr-FR" spc="5">
                <a:effectLst/>
                <a:latin typeface="Georgia" panose="02040502050405020303" pitchFamily="18" charset="0"/>
                <a:ea typeface="Georgia" panose="02040502050405020303" pitchFamily="18" charset="0"/>
                <a:cs typeface="Georgia" panose="02040502050405020303" pitchFamily="18" charset="0"/>
              </a:rPr>
              <a:t>1</a:t>
            </a:r>
            <a:r>
              <a:rPr lang="fr-FR">
                <a:effectLst/>
                <a:latin typeface="Georgia" panose="02040502050405020303" pitchFamily="18" charset="0"/>
                <a:ea typeface="Georgia" panose="02040502050405020303" pitchFamily="18" charset="0"/>
                <a:cs typeface="Georgia" panose="02040502050405020303" pitchFamily="18" charset="0"/>
              </a:rPr>
              <a:t>-5­,</a:t>
            </a:r>
            <a:r>
              <a:rPr lang="fr-FR" spc="-10">
                <a:effectLst/>
                <a:latin typeface="Georgia" panose="02040502050405020303" pitchFamily="18" charset="0"/>
                <a:ea typeface="Georgia" panose="02040502050405020303" pitchFamily="18" charset="0"/>
                <a:cs typeface="Georgia" panose="02040502050405020303" pitchFamily="18" charset="0"/>
              </a:rPr>
              <a:t> </a:t>
            </a:r>
            <a:r>
              <a:rPr lang="fr-FR" b="1" spc="10" dirty="0">
                <a:effectLst/>
                <a:latin typeface="Georgia" panose="02040502050405020303" pitchFamily="18" charset="0"/>
                <a:ea typeface="Georgia" panose="02040502050405020303" pitchFamily="18" charset="0"/>
                <a:cs typeface="Georgia" panose="02040502050405020303" pitchFamily="18" charset="0"/>
              </a:rPr>
              <a:t>3</a:t>
            </a:r>
            <a:r>
              <a:rPr lang="fr-FR" b="1" spc="5" dirty="0">
                <a:effectLst/>
                <a:latin typeface="Georgia" panose="02040502050405020303" pitchFamily="18" charset="0"/>
                <a:ea typeface="Georgia" panose="02040502050405020303" pitchFamily="18" charset="0"/>
                <a:cs typeface="Georgia" panose="02040502050405020303" pitchFamily="18" charset="0"/>
              </a:rPr>
              <a:t>°</a:t>
            </a:r>
            <a:r>
              <a:rPr lang="fr-FR" b="1" spc="10" dirty="0">
                <a:effectLst/>
                <a:latin typeface="Georgia" panose="02040502050405020303" pitchFamily="18" charset="0"/>
                <a:ea typeface="Georgia" panose="02040502050405020303" pitchFamily="18" charset="0"/>
                <a:cs typeface="Georgia" panose="02040502050405020303" pitchFamily="18" charset="0"/>
              </a:rPr>
              <a:t>1</a:t>
            </a:r>
            <a:r>
              <a:rPr lang="fr-FR" b="1" dirty="0">
                <a:effectLst/>
                <a:latin typeface="Georgia" panose="02040502050405020303" pitchFamily="18" charset="0"/>
                <a:ea typeface="Georgia" panose="02040502050405020303" pitchFamily="18" charset="0"/>
                <a:cs typeface="Georgia" panose="02040502050405020303" pitchFamily="18" charset="0"/>
              </a:rPr>
              <a:t>,</a:t>
            </a:r>
            <a:r>
              <a:rPr lang="fr-FR" b="1" spc="-20" dirty="0">
                <a:effectLst/>
                <a:latin typeface="Georgia" panose="02040502050405020303" pitchFamily="18" charset="0"/>
                <a:ea typeface="Georgia" panose="02040502050405020303" pitchFamily="18" charset="0"/>
                <a:cs typeface="Georgia" panose="02040502050405020303" pitchFamily="18" charset="0"/>
              </a:rPr>
              <a:t> </a:t>
            </a:r>
            <a:r>
              <a:rPr lang="fr-FR" b="1" spc="10" dirty="0">
                <a:effectLst/>
                <a:latin typeface="Georgia" panose="02040502050405020303" pitchFamily="18" charset="0"/>
                <a:ea typeface="Georgia" panose="02040502050405020303" pitchFamily="18" charset="0"/>
                <a:cs typeface="Georgia" panose="02040502050405020303" pitchFamily="18" charset="0"/>
              </a:rPr>
              <a:t>3</a:t>
            </a:r>
            <a:r>
              <a:rPr lang="fr-FR" b="1" spc="5" dirty="0">
                <a:effectLst/>
                <a:latin typeface="Georgia" panose="02040502050405020303" pitchFamily="18" charset="0"/>
                <a:ea typeface="Georgia" panose="02040502050405020303" pitchFamily="18" charset="0"/>
                <a:cs typeface="Georgia" panose="02040502050405020303" pitchFamily="18" charset="0"/>
              </a:rPr>
              <a:t>°</a:t>
            </a:r>
            <a:r>
              <a:rPr lang="fr-FR" b="1" spc="10" dirty="0">
                <a:effectLst/>
                <a:latin typeface="Georgia" panose="02040502050405020303" pitchFamily="18" charset="0"/>
                <a:ea typeface="Georgia" panose="02040502050405020303" pitchFamily="18" charset="0"/>
                <a:cs typeface="Georgia" panose="02040502050405020303" pitchFamily="18" charset="0"/>
              </a:rPr>
              <a:t>2</a:t>
            </a:r>
            <a:r>
              <a:rPr lang="fr-FR" b="1" dirty="0">
                <a:effectLst/>
                <a:latin typeface="Georgia" panose="02040502050405020303" pitchFamily="18" charset="0"/>
                <a:ea typeface="Georgia" panose="02040502050405020303" pitchFamily="18" charset="0"/>
                <a:cs typeface="Georgia" panose="02040502050405020303" pitchFamily="18" charset="0"/>
              </a:rPr>
              <a:t>,</a:t>
            </a:r>
            <a:r>
              <a:rPr lang="fr-FR" b="1" spc="-20" dirty="0">
                <a:effectLst/>
                <a:latin typeface="Georgia" panose="02040502050405020303" pitchFamily="18" charset="0"/>
                <a:ea typeface="Georgia" panose="02040502050405020303" pitchFamily="18" charset="0"/>
                <a:cs typeface="Georgia" panose="02040502050405020303" pitchFamily="18" charset="0"/>
              </a:rPr>
              <a:t> </a:t>
            </a:r>
            <a:r>
              <a:rPr lang="fr-FR" b="1" spc="10" dirty="0">
                <a:effectLst/>
                <a:latin typeface="Georgia" panose="02040502050405020303" pitchFamily="18" charset="0"/>
                <a:ea typeface="Georgia" panose="02040502050405020303" pitchFamily="18" charset="0"/>
                <a:cs typeface="Georgia" panose="02040502050405020303" pitchFamily="18" charset="0"/>
              </a:rPr>
              <a:t>3</a:t>
            </a:r>
            <a:r>
              <a:rPr lang="fr-FR" b="1" spc="5" dirty="0">
                <a:effectLst/>
                <a:latin typeface="Georgia" panose="02040502050405020303" pitchFamily="18" charset="0"/>
                <a:ea typeface="Georgia" panose="02040502050405020303" pitchFamily="18" charset="0"/>
                <a:cs typeface="Georgia" panose="02040502050405020303" pitchFamily="18" charset="0"/>
              </a:rPr>
              <a:t>°</a:t>
            </a:r>
            <a:r>
              <a:rPr lang="fr-FR" b="1" spc="10" dirty="0">
                <a:effectLst/>
                <a:latin typeface="Georgia" panose="02040502050405020303" pitchFamily="18" charset="0"/>
                <a:ea typeface="Georgia" panose="02040502050405020303" pitchFamily="18" charset="0"/>
                <a:cs typeface="Georgia" panose="02040502050405020303" pitchFamily="18" charset="0"/>
              </a:rPr>
              <a:t>3</a:t>
            </a:r>
            <a:r>
              <a:rPr lang="fr-FR" b="1" dirty="0">
                <a:effectLst/>
                <a:latin typeface="Georgia" panose="02040502050405020303" pitchFamily="18" charset="0"/>
                <a:ea typeface="Georgia" panose="02040502050405020303" pitchFamily="18" charset="0"/>
                <a:cs typeface="Georgia" panose="02040502050405020303" pitchFamily="18" charset="0"/>
              </a:rPr>
              <a:t>,</a:t>
            </a:r>
            <a:r>
              <a:rPr lang="fr-FR" b="1" spc="-20" dirty="0">
                <a:effectLst/>
                <a:latin typeface="Georgia" panose="02040502050405020303" pitchFamily="18" charset="0"/>
                <a:ea typeface="Georgia" panose="02040502050405020303" pitchFamily="18" charset="0"/>
                <a:cs typeface="Georgia" panose="02040502050405020303" pitchFamily="18" charset="0"/>
              </a:rPr>
              <a:t> </a:t>
            </a:r>
            <a:r>
              <a:rPr lang="fr-FR" spc="5" dirty="0">
                <a:effectLst/>
                <a:latin typeface="Georgia" panose="02040502050405020303" pitchFamily="18" charset="0"/>
                <a:ea typeface="Georgia" panose="02040502050405020303" pitchFamily="18" charset="0"/>
                <a:cs typeface="Georgia" panose="02040502050405020303" pitchFamily="18" charset="0"/>
              </a:rPr>
              <a:t>e</a:t>
            </a:r>
            <a:r>
              <a:rPr lang="fr-FR" dirty="0">
                <a:effectLst/>
                <a:latin typeface="Georgia" panose="02040502050405020303" pitchFamily="18" charset="0"/>
                <a:ea typeface="Georgia" panose="02040502050405020303" pitchFamily="18" charset="0"/>
                <a:cs typeface="Georgia" panose="02040502050405020303" pitchFamily="18" charset="0"/>
              </a:rPr>
              <a:t>t</a:t>
            </a:r>
            <a:r>
              <a:rPr lang="fr-FR" spc="-5" dirty="0">
                <a:effectLst/>
                <a:latin typeface="Georgia" panose="02040502050405020303" pitchFamily="18" charset="0"/>
                <a:ea typeface="Georgia" panose="02040502050405020303" pitchFamily="18" charset="0"/>
                <a:cs typeface="Georgia" panose="02040502050405020303" pitchFamily="18" charset="0"/>
              </a:rPr>
              <a:t> </a:t>
            </a:r>
            <a:r>
              <a:rPr lang="fr-FR" spc="10" dirty="0">
                <a:effectLst/>
                <a:latin typeface="Georgia" panose="02040502050405020303" pitchFamily="18" charset="0"/>
                <a:ea typeface="Georgia" panose="02040502050405020303" pitchFamily="18" charset="0"/>
                <a:cs typeface="Georgia" panose="02040502050405020303" pitchFamily="18" charset="0"/>
              </a:rPr>
              <a:t>un</a:t>
            </a:r>
            <a:r>
              <a:rPr lang="fr-FR" dirty="0">
                <a:effectLst/>
                <a:latin typeface="Georgia" panose="02040502050405020303" pitchFamily="18" charset="0"/>
                <a:ea typeface="Georgia" panose="02040502050405020303" pitchFamily="18" charset="0"/>
                <a:cs typeface="Georgia" panose="02040502050405020303" pitchFamily="18" charset="0"/>
              </a:rPr>
              <a:t>e</a:t>
            </a:r>
            <a:r>
              <a:rPr lang="fr-FR" spc="-5" dirty="0">
                <a:effectLst/>
                <a:latin typeface="Georgia" panose="02040502050405020303" pitchFamily="18" charset="0"/>
                <a:ea typeface="Georgia" panose="02040502050405020303" pitchFamily="18" charset="0"/>
                <a:cs typeface="Georgia" panose="02040502050405020303" pitchFamily="18" charset="0"/>
              </a:rPr>
              <a:t> </a:t>
            </a:r>
            <a:r>
              <a:rPr lang="fr-FR" spc="10" dirty="0">
                <a:effectLst/>
                <a:latin typeface="Georgia" panose="02040502050405020303" pitchFamily="18" charset="0"/>
                <a:ea typeface="Georgia" panose="02040502050405020303" pitchFamily="18" charset="0"/>
                <a:cs typeface="Georgia" panose="02040502050405020303" pitchFamily="18" charset="0"/>
              </a:rPr>
              <a:t>v</a:t>
            </a:r>
            <a:r>
              <a:rPr lang="fr-FR" spc="5" dirty="0">
                <a:effectLst/>
                <a:latin typeface="Georgia" panose="02040502050405020303" pitchFamily="18" charset="0"/>
                <a:ea typeface="Georgia" panose="02040502050405020303" pitchFamily="18" charset="0"/>
                <a:cs typeface="Georgia" panose="02040502050405020303" pitchFamily="18" charset="0"/>
              </a:rPr>
              <a:t>i</a:t>
            </a:r>
            <a:r>
              <a:rPr lang="fr-FR" spc="10" dirty="0">
                <a:effectLst/>
                <a:latin typeface="Georgia" panose="02040502050405020303" pitchFamily="18" charset="0"/>
                <a:ea typeface="Georgia" panose="02040502050405020303" pitchFamily="18" charset="0"/>
                <a:cs typeface="Georgia" panose="02040502050405020303" pitchFamily="18" charset="0"/>
              </a:rPr>
              <a:t>ng</a:t>
            </a:r>
            <a:r>
              <a:rPr lang="fr-FR" spc="5" dirty="0">
                <a:effectLst/>
                <a:latin typeface="Georgia" panose="02040502050405020303" pitchFamily="18" charset="0"/>
                <a:ea typeface="Georgia" panose="02040502050405020303" pitchFamily="18" charset="0"/>
                <a:cs typeface="Georgia" panose="02040502050405020303" pitchFamily="18" charset="0"/>
              </a:rPr>
              <a:t>tai</a:t>
            </a:r>
            <a:r>
              <a:rPr lang="fr-FR" spc="10" dirty="0">
                <a:effectLst/>
                <a:latin typeface="Georgia" panose="02040502050405020303" pitchFamily="18" charset="0"/>
                <a:ea typeface="Georgia" panose="02040502050405020303" pitchFamily="18" charset="0"/>
                <a:cs typeface="Georgia" panose="02040502050405020303" pitchFamily="18" charset="0"/>
              </a:rPr>
              <a:t>n</a:t>
            </a:r>
            <a:r>
              <a:rPr lang="fr-FR" dirty="0">
                <a:effectLst/>
                <a:latin typeface="Georgia" panose="02040502050405020303" pitchFamily="18" charset="0"/>
                <a:ea typeface="Georgia" panose="02040502050405020303" pitchFamily="18" charset="0"/>
                <a:cs typeface="Georgia" panose="02040502050405020303" pitchFamily="18" charset="0"/>
              </a:rPr>
              <a:t>e</a:t>
            </a:r>
            <a:r>
              <a:rPr lang="fr-FR" spc="-5" dirty="0">
                <a:effectLst/>
                <a:latin typeface="Georgia" panose="02040502050405020303" pitchFamily="18" charset="0"/>
                <a:ea typeface="Georgia" panose="02040502050405020303" pitchFamily="18" charset="0"/>
                <a:cs typeface="Georgia" panose="02040502050405020303" pitchFamily="18" charset="0"/>
              </a:rPr>
              <a:t> </a:t>
            </a:r>
            <a:r>
              <a:rPr lang="fr-FR" spc="10" dirty="0">
                <a:effectLst/>
                <a:latin typeface="Georgia" panose="02040502050405020303" pitchFamily="18" charset="0"/>
                <a:ea typeface="Georgia" panose="02040502050405020303" pitchFamily="18" charset="0"/>
                <a:cs typeface="Georgia" panose="02040502050405020303" pitchFamily="18" charset="0"/>
              </a:rPr>
              <a:t>d</a:t>
            </a:r>
            <a:r>
              <a:rPr lang="fr-FR" spc="5" dirty="0">
                <a:effectLst/>
                <a:latin typeface="Georgia" panose="02040502050405020303" pitchFamily="18" charset="0"/>
                <a:ea typeface="Georgia" panose="02040502050405020303" pitchFamily="18" charset="0"/>
                <a:cs typeface="Georgia" panose="02040502050405020303" pitchFamily="18" charset="0"/>
              </a:rPr>
              <a:t>’élè</a:t>
            </a:r>
            <a:r>
              <a:rPr lang="fr-FR" spc="10" dirty="0">
                <a:effectLst/>
                <a:latin typeface="Georgia" panose="02040502050405020303" pitchFamily="18" charset="0"/>
                <a:ea typeface="Georgia" panose="02040502050405020303" pitchFamily="18" charset="0"/>
                <a:cs typeface="Georgia" panose="02040502050405020303" pitchFamily="18" charset="0"/>
              </a:rPr>
              <a:t>v</a:t>
            </a:r>
            <a:r>
              <a:rPr lang="fr-FR" spc="5" dirty="0">
                <a:effectLst/>
                <a:latin typeface="Georgia" panose="02040502050405020303" pitchFamily="18" charset="0"/>
                <a:ea typeface="Georgia" panose="02040502050405020303" pitchFamily="18" charset="0"/>
                <a:cs typeface="Georgia" panose="02040502050405020303" pitchFamily="18" charset="0"/>
              </a:rPr>
              <a:t>e</a:t>
            </a:r>
            <a:r>
              <a:rPr lang="fr-FR" dirty="0">
                <a:effectLst/>
                <a:latin typeface="Georgia" panose="02040502050405020303" pitchFamily="18" charset="0"/>
                <a:ea typeface="Georgia" panose="02040502050405020303" pitchFamily="18" charset="0"/>
                <a:cs typeface="Georgia" panose="02040502050405020303" pitchFamily="18" charset="0"/>
              </a:rPr>
              <a:t>s</a:t>
            </a:r>
            <a:r>
              <a:rPr lang="fr-FR" spc="-5" dirty="0">
                <a:effectLst/>
                <a:latin typeface="Georgia" panose="02040502050405020303" pitchFamily="18" charset="0"/>
                <a:ea typeface="Georgia" panose="02040502050405020303" pitchFamily="18" charset="0"/>
                <a:cs typeface="Georgia" panose="02040502050405020303" pitchFamily="18" charset="0"/>
              </a:rPr>
              <a:t> </a:t>
            </a:r>
            <a:r>
              <a:rPr lang="fr-FR" spc="10" dirty="0">
                <a:effectLst/>
                <a:latin typeface="Georgia" panose="02040502050405020303" pitchFamily="18" charset="0"/>
                <a:ea typeface="Georgia" panose="02040502050405020303" pitchFamily="18" charset="0"/>
                <a:cs typeface="Georgia" panose="02040502050405020303" pitchFamily="18" charset="0"/>
              </a:rPr>
              <a:t>d</a:t>
            </a:r>
            <a:r>
              <a:rPr lang="fr-FR" dirty="0">
                <a:effectLst/>
                <a:latin typeface="Georgia" panose="02040502050405020303" pitchFamily="18" charset="0"/>
                <a:ea typeface="Georgia" panose="02040502050405020303" pitchFamily="18" charset="0"/>
                <a:cs typeface="Georgia" panose="02040502050405020303" pitchFamily="18" charset="0"/>
              </a:rPr>
              <a:t>e</a:t>
            </a:r>
            <a:r>
              <a:rPr lang="fr-FR" spc="-5" dirty="0">
                <a:effectLst/>
                <a:latin typeface="Georgia" panose="02040502050405020303" pitchFamily="18" charset="0"/>
                <a:ea typeface="Georgia" panose="02040502050405020303" pitchFamily="18" charset="0"/>
                <a:cs typeface="Georgia" panose="02040502050405020303" pitchFamily="18" charset="0"/>
              </a:rPr>
              <a:t> </a:t>
            </a:r>
            <a:r>
              <a:rPr lang="fr-FR" spc="10" dirty="0">
                <a:effectLst/>
                <a:latin typeface="Georgia" panose="02040502050405020303" pitchFamily="18" charset="0"/>
                <a:ea typeface="Georgia" panose="02040502050405020303" pitchFamily="18" charset="0"/>
                <a:cs typeface="Georgia" panose="02040502050405020303" pitchFamily="18" charset="0"/>
              </a:rPr>
              <a:t>6</a:t>
            </a:r>
            <a:r>
              <a:rPr lang="fr-FR" spc="5" dirty="0">
                <a:effectLst/>
                <a:latin typeface="Georgia" panose="02040502050405020303" pitchFamily="18" charset="0"/>
                <a:ea typeface="Georgia" panose="02040502050405020303" pitchFamily="18" charset="0"/>
                <a:cs typeface="Georgia" panose="02040502050405020303" pitchFamily="18" charset="0"/>
              </a:rPr>
              <a:t>è</a:t>
            </a:r>
            <a:r>
              <a:rPr lang="fr-FR" spc="15" dirty="0">
                <a:effectLst/>
                <a:latin typeface="Georgia" panose="02040502050405020303" pitchFamily="18" charset="0"/>
                <a:ea typeface="Georgia" panose="02040502050405020303" pitchFamily="18" charset="0"/>
                <a:cs typeface="Georgia" panose="02040502050405020303" pitchFamily="18" charset="0"/>
              </a:rPr>
              <a:t>m</a:t>
            </a:r>
            <a:r>
              <a:rPr lang="fr-FR" spc="5" dirty="0">
                <a:effectLst/>
                <a:latin typeface="Georgia" panose="02040502050405020303" pitchFamily="18" charset="0"/>
                <a:ea typeface="Georgia" panose="02040502050405020303" pitchFamily="18" charset="0"/>
                <a:cs typeface="Georgia" panose="02040502050405020303" pitchFamily="18" charset="0"/>
              </a:rPr>
              <a:t>es</a:t>
            </a:r>
            <a:r>
              <a:rPr lang="fr-FR" dirty="0">
                <a:effectLst/>
                <a:latin typeface="Georgia" panose="02040502050405020303" pitchFamily="18" charset="0"/>
                <a:ea typeface="Georgia" panose="02040502050405020303" pitchFamily="18" charset="0"/>
                <a:cs typeface="Georgia" panose="02040502050405020303" pitchFamily="18" charset="0"/>
              </a:rPr>
              <a:t>,</a:t>
            </a:r>
            <a:r>
              <a:rPr lang="fr-FR" spc="-10" dirty="0">
                <a:effectLst/>
                <a:latin typeface="Georgia" panose="02040502050405020303" pitchFamily="18" charset="0"/>
                <a:ea typeface="Georgia" panose="02040502050405020303" pitchFamily="18" charset="0"/>
                <a:cs typeface="Georgia" panose="02040502050405020303" pitchFamily="18" charset="0"/>
              </a:rPr>
              <a:t> </a:t>
            </a:r>
            <a:r>
              <a:rPr lang="fr-FR" spc="5" dirty="0">
                <a:effectLst/>
                <a:latin typeface="Georgia" panose="02040502050405020303" pitchFamily="18" charset="0"/>
                <a:ea typeface="Georgia" panose="02040502050405020303" pitchFamily="18" charset="0"/>
                <a:cs typeface="Georgia" panose="02040502050405020303" pitchFamily="18" charset="0"/>
              </a:rPr>
              <a:t>classe</a:t>
            </a:r>
            <a:r>
              <a:rPr lang="fr-FR" dirty="0">
                <a:effectLst/>
                <a:latin typeface="Georgia" panose="02040502050405020303" pitchFamily="18" charset="0"/>
                <a:ea typeface="Georgia" panose="02040502050405020303" pitchFamily="18" charset="0"/>
                <a:cs typeface="Georgia" panose="02040502050405020303" pitchFamily="18" charset="0"/>
              </a:rPr>
              <a:t>s confondues.</a:t>
            </a:r>
            <a:endParaRPr lang="es-EC" sz="2000" dirty="0">
              <a:effectLst/>
              <a:latin typeface="Georgia" panose="02040502050405020303" pitchFamily="18" charset="0"/>
              <a:ea typeface="Georgia" panose="02040502050405020303" pitchFamily="18" charset="0"/>
              <a:cs typeface="Georgia" panose="02040502050405020303" pitchFamily="18" charset="0"/>
            </a:endParaRPr>
          </a:p>
          <a:p>
            <a:pPr>
              <a:spcBef>
                <a:spcPts val="25"/>
              </a:spcBef>
              <a:spcAft>
                <a:spcPts val="0"/>
              </a:spcAft>
            </a:pPr>
            <a:r>
              <a:rPr lang="fr-FR" sz="2400" dirty="0">
                <a:effectLst/>
                <a:latin typeface="Georgia" panose="02040502050405020303" pitchFamily="18" charset="0"/>
                <a:ea typeface="Georgia" panose="02040502050405020303" pitchFamily="18" charset="0"/>
                <a:cs typeface="Georgia" panose="02040502050405020303" pitchFamily="18" charset="0"/>
              </a:rPr>
              <a:t> </a:t>
            </a:r>
            <a:endParaRPr lang="es-EC" sz="2400" dirty="0">
              <a:effectLst/>
              <a:latin typeface="Georgia" panose="02040502050405020303" pitchFamily="18" charset="0"/>
              <a:ea typeface="Georgia" panose="02040502050405020303" pitchFamily="18" charset="0"/>
              <a:cs typeface="Georgia" panose="02040502050405020303" pitchFamily="18" charset="0"/>
            </a:endParaRPr>
          </a:p>
          <a:p>
            <a:pPr marL="369570">
              <a:spcBef>
                <a:spcPts val="5"/>
              </a:spcBef>
              <a:spcAft>
                <a:spcPts val="0"/>
              </a:spcAft>
              <a:tabLst>
                <a:tab pos="598170" algn="l"/>
              </a:tabLst>
            </a:pPr>
            <a:r>
              <a:rPr lang="fr-FR" dirty="0">
                <a:effectLst/>
                <a:latin typeface="Verdana" panose="020B0604030504040204" pitchFamily="34" charset="0"/>
                <a:ea typeface="Georgia" panose="02040502050405020303" pitchFamily="18" charset="0"/>
                <a:cs typeface="Georgia" panose="02040502050405020303" pitchFamily="18" charset="0"/>
              </a:rPr>
              <a:t>-­‐</a:t>
            </a:r>
            <a:r>
              <a:rPr lang="fr-FR" b="1" dirty="0">
                <a:effectLst/>
                <a:latin typeface="Georgia" panose="02040502050405020303" pitchFamily="18" charset="0"/>
                <a:ea typeface="Georgia" panose="02040502050405020303" pitchFamily="18" charset="0"/>
                <a:cs typeface="Georgia" panose="02040502050405020303" pitchFamily="18" charset="0"/>
              </a:rPr>
              <a:t>Nombre d’élèves ayant réalisé l’œuvre</a:t>
            </a:r>
            <a:r>
              <a:rPr lang="fr-FR" b="1" spc="-35" dirty="0">
                <a:effectLst/>
                <a:latin typeface="Georgia" panose="02040502050405020303" pitchFamily="18" charset="0"/>
                <a:ea typeface="Georgia" panose="02040502050405020303" pitchFamily="18" charset="0"/>
                <a:cs typeface="Georgia" panose="02040502050405020303" pitchFamily="18" charset="0"/>
              </a:rPr>
              <a:t> </a:t>
            </a:r>
            <a:r>
              <a:rPr lang="fr-FR" dirty="0">
                <a:effectLst/>
                <a:latin typeface="Georgia" panose="02040502050405020303" pitchFamily="18" charset="0"/>
                <a:ea typeface="Georgia" panose="02040502050405020303" pitchFamily="18" charset="0"/>
                <a:cs typeface="Georgia" panose="02040502050405020303" pitchFamily="18" charset="0"/>
              </a:rPr>
              <a:t>:</a:t>
            </a:r>
            <a:r>
              <a:rPr lang="es-EC" sz="2000" dirty="0">
                <a:latin typeface="Georgia" panose="02040502050405020303" pitchFamily="18" charset="0"/>
                <a:ea typeface="Georgia" panose="02040502050405020303" pitchFamily="18" charset="0"/>
                <a:cs typeface="Georgia" panose="02040502050405020303" pitchFamily="18" charset="0"/>
              </a:rPr>
              <a:t> </a:t>
            </a:r>
            <a:r>
              <a:rPr lang="fr-FR" spc="10" dirty="0">
                <a:effectLst/>
                <a:latin typeface="Georgia" panose="02040502050405020303" pitchFamily="18" charset="0"/>
                <a:ea typeface="Georgia" panose="02040502050405020303" pitchFamily="18" charset="0"/>
                <a:cs typeface="Georgia" panose="02040502050405020303" pitchFamily="18" charset="0"/>
              </a:rPr>
              <a:t>140</a:t>
            </a:r>
            <a:endParaRPr lang="es-EC" sz="2000" dirty="0">
              <a:effectLst/>
              <a:latin typeface="Georgia" panose="02040502050405020303" pitchFamily="18" charset="0"/>
              <a:ea typeface="Georgia" panose="02040502050405020303" pitchFamily="18" charset="0"/>
              <a:cs typeface="Georgia" panose="02040502050405020303" pitchFamily="18" charset="0"/>
            </a:endParaRPr>
          </a:p>
        </p:txBody>
      </p:sp>
      <p:pic>
        <p:nvPicPr>
          <p:cNvPr id="6" name="image1.jpeg"/>
          <p:cNvPicPr/>
          <p:nvPr/>
        </p:nvPicPr>
        <p:blipFill>
          <a:blip r:embed="rId3" cstate="print"/>
          <a:stretch>
            <a:fillRect/>
          </a:stretch>
        </p:blipFill>
        <p:spPr>
          <a:xfrm>
            <a:off x="7216224" y="2029338"/>
            <a:ext cx="3084587" cy="4828662"/>
          </a:xfrm>
          <a:prstGeom prst="rect">
            <a:avLst/>
          </a:prstGeom>
        </p:spPr>
      </p:pic>
    </p:spTree>
    <p:extLst>
      <p:ext uri="{BB962C8B-B14F-4D97-AF65-F5344CB8AC3E}">
        <p14:creationId xmlns:p14="http://schemas.microsoft.com/office/powerpoint/2010/main" val="1136536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3.jpeg"/>
          <p:cNvPicPr>
            <a:picLocks noGrp="1"/>
          </p:cNvPicPr>
          <p:nvPr>
            <p:ph idx="1"/>
          </p:nvPr>
        </p:nvPicPr>
        <p:blipFill>
          <a:blip r:embed="rId2" cstate="print"/>
          <a:stretch>
            <a:fillRect/>
          </a:stretch>
        </p:blipFill>
        <p:spPr>
          <a:xfrm>
            <a:off x="5486402" y="0"/>
            <a:ext cx="5109882" cy="6858000"/>
          </a:xfrm>
          <a:prstGeom prst="rect">
            <a:avLst/>
          </a:prstGeom>
        </p:spPr>
      </p:pic>
      <p:sp>
        <p:nvSpPr>
          <p:cNvPr id="5" name="Rectángulo 4"/>
          <p:cNvSpPr/>
          <p:nvPr/>
        </p:nvSpPr>
        <p:spPr>
          <a:xfrm>
            <a:off x="94128" y="3199965"/>
            <a:ext cx="4935071" cy="646331"/>
          </a:xfrm>
          <a:prstGeom prst="rect">
            <a:avLst/>
          </a:prstGeom>
        </p:spPr>
        <p:txBody>
          <a:bodyPr wrap="square">
            <a:spAutoFit/>
          </a:bodyPr>
          <a:lstStyle/>
          <a:p>
            <a:pPr marL="340995">
              <a:spcBef>
                <a:spcPts val="1210"/>
              </a:spcBef>
              <a:spcAft>
                <a:spcPts val="0"/>
              </a:spcAft>
            </a:pPr>
            <a:r>
              <a:rPr lang="fr-FR" dirty="0">
                <a:effectLst/>
                <a:latin typeface="Georgia" panose="02040502050405020303" pitchFamily="18" charset="0"/>
                <a:ea typeface="Georgia" panose="02040502050405020303" pitchFamily="18" charset="0"/>
                <a:cs typeface="Georgia" panose="02040502050405020303" pitchFamily="18" charset="0"/>
              </a:rPr>
              <a:t>Plus d’une soixantaine de peintures sur papier ont été collées à </a:t>
            </a:r>
            <a:r>
              <a:rPr lang="fr-FR" dirty="0" err="1">
                <a:effectLst/>
                <a:latin typeface="Georgia" panose="02040502050405020303" pitchFamily="18" charset="0"/>
                <a:ea typeface="Georgia" panose="02040502050405020303" pitchFamily="18" charset="0"/>
                <a:cs typeface="Georgia" panose="02040502050405020303" pitchFamily="18" charset="0"/>
              </a:rPr>
              <a:t>Pedernales</a:t>
            </a:r>
            <a:r>
              <a:rPr lang="fr-FR" dirty="0">
                <a:effectLst/>
                <a:latin typeface="Georgia" panose="02040502050405020303" pitchFamily="18" charset="0"/>
                <a:ea typeface="Georgia" panose="02040502050405020303" pitchFamily="18" charset="0"/>
                <a:cs typeface="Georgia" panose="02040502050405020303" pitchFamily="18" charset="0"/>
              </a:rPr>
              <a:t>.</a:t>
            </a:r>
            <a:endParaRPr lang="es-EC" dirty="0">
              <a:effectLst/>
              <a:latin typeface="Georgia" panose="02040502050405020303" pitchFamily="18" charset="0"/>
              <a:ea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474022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3868" y="0"/>
            <a:ext cx="9688250" cy="6850711"/>
          </a:xfrm>
        </p:spPr>
      </p:pic>
    </p:spTree>
    <p:extLst>
      <p:ext uri="{BB962C8B-B14F-4D97-AF65-F5344CB8AC3E}">
        <p14:creationId xmlns:p14="http://schemas.microsoft.com/office/powerpoint/2010/main" val="3277756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180205-WA000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8926" y="389964"/>
            <a:ext cx="9977448" cy="5612187"/>
          </a:xfrm>
        </p:spPr>
      </p:pic>
    </p:spTree>
    <p:extLst>
      <p:ext uri="{BB962C8B-B14F-4D97-AF65-F5344CB8AC3E}">
        <p14:creationId xmlns:p14="http://schemas.microsoft.com/office/powerpoint/2010/main" val="2409929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563</Words>
  <Application>Microsoft Office PowerPoint</Application>
  <PresentationFormat>Grand écran</PresentationFormat>
  <Paragraphs>19</Paragraphs>
  <Slides>8</Slides>
  <Notes>0</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vt:i4>
      </vt:variant>
    </vt:vector>
  </HeadingPairs>
  <TitlesOfParts>
    <vt:vector size="14" baseType="lpstr">
      <vt:lpstr>Arial</vt:lpstr>
      <vt:lpstr>Calibri</vt:lpstr>
      <vt:lpstr>Calibri Light</vt:lpstr>
      <vt:lpstr>Georgia</vt:lpstr>
      <vt:lpstr>Verdana</vt:lpstr>
      <vt:lpstr>Tema de Office</vt:lpstr>
      <vt:lpstr>Un sourire pour Pedernales</vt:lpstr>
      <vt:lpstr>« L’œuvre, ce n’est pas l’image elle-même, mais ce qu’elle provoque d’interrogation sur le lieu » Ernest Pignon </vt:lpstr>
      <vt:lpstr>Un sourire pour Pedernales</vt:lpstr>
      <vt:lpstr>Présentation PowerPoint</vt:lpstr>
      <vt:lpstr>Présentation PowerPoint</vt:lpstr>
      <vt:lpstr>Présentation PowerPoint</vt:lpstr>
      <vt:lpstr>Présentation PowerPoint</vt:lpstr>
      <vt:lpstr>Présentation PowerPoint</vt:lpstr>
    </vt:vector>
  </TitlesOfParts>
  <Company>LA CONDAMINE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sourire pour Pedarnales</dc:title>
  <dc:creator>Consejería Pedagógica Primaria</dc:creator>
  <cp:lastModifiedBy>fred musso</cp:lastModifiedBy>
  <cp:revision>6</cp:revision>
  <dcterms:created xsi:type="dcterms:W3CDTF">2018-02-16T20:46:45Z</dcterms:created>
  <dcterms:modified xsi:type="dcterms:W3CDTF">2018-02-17T14:32:16Z</dcterms:modified>
</cp:coreProperties>
</file>