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58" r:id="rId5"/>
    <p:sldId id="262" r:id="rId6"/>
    <p:sldId id="263" r:id="rId7"/>
    <p:sldId id="264" r:id="rId8"/>
    <p:sldId id="265" r:id="rId9"/>
    <p:sldId id="266" r:id="rId1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0" d="100"/>
          <a:sy n="80" d="100"/>
        </p:scale>
        <p:origin x="5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28/2/2018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39228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28/2/2018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202666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28/2/2018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147100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28/2/2018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377715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00D4140-B083-41E6-9262-1DFCF7F77850}" type="datetimeFigureOut">
              <a:rPr lang="es-EC" smtClean="0"/>
              <a:t>28/2/2018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426801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200D4140-B083-41E6-9262-1DFCF7F77850}" type="datetimeFigureOut">
              <a:rPr lang="es-EC" smtClean="0"/>
              <a:t>28/2/2018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267042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200D4140-B083-41E6-9262-1DFCF7F77850}" type="datetimeFigureOut">
              <a:rPr lang="es-EC" smtClean="0"/>
              <a:t>28/2/2018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95838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00D4140-B083-41E6-9262-1DFCF7F77850}" type="datetimeFigureOut">
              <a:rPr lang="es-EC" smtClean="0"/>
              <a:t>28/2/2018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36288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00D4140-B083-41E6-9262-1DFCF7F77850}" type="datetimeFigureOut">
              <a:rPr lang="es-EC" smtClean="0"/>
              <a:t>28/2/2018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108927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0D4140-B083-41E6-9262-1DFCF7F77850}" type="datetimeFigureOut">
              <a:rPr lang="es-EC" smtClean="0"/>
              <a:t>28/2/2018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224836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0D4140-B083-41E6-9262-1DFCF7F77850}" type="datetimeFigureOut">
              <a:rPr lang="es-EC" smtClean="0"/>
              <a:t>28/2/2018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‹Nº›</a:t>
            </a:fld>
            <a:endParaRPr lang="es-EC"/>
          </a:p>
        </p:txBody>
      </p:sp>
    </p:spTree>
    <p:extLst>
      <p:ext uri="{BB962C8B-B14F-4D97-AF65-F5344CB8AC3E}">
        <p14:creationId xmlns:p14="http://schemas.microsoft.com/office/powerpoint/2010/main" val="196756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D4140-B083-41E6-9262-1DFCF7F77850}" type="datetimeFigureOut">
              <a:rPr lang="es-EC" smtClean="0"/>
              <a:t>28/2/2018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63693-7248-48A0-8320-1C0C0228669C}" type="slidenum">
              <a:rPr lang="es-EC" smtClean="0"/>
              <a:t>‹Nº›</a:t>
            </a:fld>
            <a:endParaRPr lang="es-EC"/>
          </a:p>
        </p:txBody>
      </p:sp>
    </p:spTree>
    <p:extLst>
      <p:ext uri="{BB962C8B-B14F-4D97-AF65-F5344CB8AC3E}">
        <p14:creationId xmlns:p14="http://schemas.microsoft.com/office/powerpoint/2010/main" val="3853959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7048500" cy="2052357"/>
          </a:xfrm>
        </p:spPr>
        <p:txBody>
          <a:bodyPr/>
          <a:lstStyle/>
          <a:p>
            <a:pPr algn="l"/>
            <a:r>
              <a:rPr lang="es-EC" b="1" dirty="0">
                <a:effectLst>
                  <a:outerShdw blurRad="38100" dist="38100" dir="2700000" algn="tl">
                    <a:srgbClr val="000000">
                      <a:alpha val="43137"/>
                    </a:srgbClr>
                  </a:outerShdw>
                </a:effectLst>
              </a:rPr>
              <a:t>Street Art</a:t>
            </a:r>
            <a:br>
              <a:rPr lang="es-EC" b="1" dirty="0">
                <a:effectLst>
                  <a:outerShdw blurRad="38100" dist="38100" dir="2700000" algn="tl">
                    <a:srgbClr val="000000">
                      <a:alpha val="43137"/>
                    </a:srgbClr>
                  </a:outerShdw>
                </a:effectLst>
              </a:rPr>
            </a:br>
            <a:r>
              <a:rPr lang="en-US" sz="2800" b="1" dirty="0"/>
              <a:t>Installation d’origami</a:t>
            </a:r>
            <a:endParaRPr lang="es-EC" sz="2800" b="1" dirty="0">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0" y="2274048"/>
            <a:ext cx="10923495" cy="1655762"/>
          </a:xfrm>
        </p:spPr>
        <p:txBody>
          <a:bodyPr/>
          <a:lstStyle/>
          <a:p>
            <a:pPr algn="l"/>
            <a:r>
              <a:rPr lang="es-EC" dirty="0"/>
              <a:t>Lycée La Condamine Quito</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2447" y="289119"/>
            <a:ext cx="8457572" cy="5980480"/>
          </a:xfrm>
          <a:prstGeom prst="rect">
            <a:avLst/>
          </a:prstGeom>
        </p:spPr>
      </p:pic>
    </p:spTree>
    <p:extLst>
      <p:ext uri="{BB962C8B-B14F-4D97-AF65-F5344CB8AC3E}">
        <p14:creationId xmlns:p14="http://schemas.microsoft.com/office/powerpoint/2010/main" val="360225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fr-FR" sz="3600" b="1" i="1" dirty="0"/>
              <a:t>« L’œuvre, ce n’est pas l’image elle-même, mais ce qu’elle provoque d’interrogation sur le lieu »</a:t>
            </a:r>
            <a:r>
              <a:rPr lang="es-EC" sz="3600" dirty="0"/>
              <a:t> </a:t>
            </a:r>
            <a:r>
              <a:rPr lang="fr-FR" sz="3600" dirty="0"/>
              <a:t>Ernest Pignon</a:t>
            </a:r>
            <a:br>
              <a:rPr lang="es-EC" dirty="0"/>
            </a:br>
            <a:endParaRPr lang="es-EC" dirty="0"/>
          </a:p>
        </p:txBody>
      </p:sp>
      <p:sp>
        <p:nvSpPr>
          <p:cNvPr id="3" name="Marcador de contenido 2"/>
          <p:cNvSpPr>
            <a:spLocks noGrp="1"/>
          </p:cNvSpPr>
          <p:nvPr>
            <p:ph idx="1"/>
          </p:nvPr>
        </p:nvSpPr>
        <p:spPr>
          <a:xfrm>
            <a:off x="838200" y="1892860"/>
            <a:ext cx="10515600" cy="4351338"/>
          </a:xfrm>
        </p:spPr>
        <p:txBody>
          <a:bodyPr/>
          <a:lstStyle/>
          <a:p>
            <a:pPr marL="0" indent="0">
              <a:buNone/>
            </a:pPr>
            <a:r>
              <a:rPr lang="fr-FR" dirty="0"/>
              <a:t>Dans le cadre de l’année thématique de l’éducation artistique et culturelle (EAC) que l’Agence pour l’enseignement français à l’étranger met en place durant l’année scolaire 2017-2018, un concours d’œuvres graphiques a été proposé sur la thématique du </a:t>
            </a:r>
            <a:r>
              <a:rPr lang="fr-FR" i="1" dirty="0" err="1"/>
              <a:t>street</a:t>
            </a:r>
            <a:r>
              <a:rPr lang="fr-FR" i="1" dirty="0"/>
              <a:t> art </a:t>
            </a:r>
            <a:r>
              <a:rPr lang="fr-FR" dirty="0"/>
              <a:t>ou</a:t>
            </a:r>
            <a:r>
              <a:rPr lang="fr-FR" i="1" dirty="0"/>
              <a:t> art urbain</a:t>
            </a:r>
            <a:r>
              <a:rPr lang="fr-FR" dirty="0"/>
              <a:t>.</a:t>
            </a:r>
          </a:p>
          <a:p>
            <a:pPr marL="0" indent="0">
              <a:buNone/>
            </a:pPr>
            <a:endParaRPr lang="fr-FR" dirty="0"/>
          </a:p>
          <a:p>
            <a:pPr marL="0" indent="0">
              <a:buNone/>
            </a:pPr>
            <a:r>
              <a:rPr lang="fr-FR" dirty="0"/>
              <a:t>Les élèves auront pour objectif de faire émerger les spécificités de la ville ou de l’espace géographique du pays d’implantation de leur établissement scolaire, en dégageant les particularités culturelles de cet espace à travers l’œuvre</a:t>
            </a:r>
            <a:endParaRPr lang="es-EC" dirty="0"/>
          </a:p>
          <a:p>
            <a:pPr marL="0" indent="0">
              <a:buNone/>
            </a:pPr>
            <a:endParaRPr lang="es-EC" dirty="0"/>
          </a:p>
          <a:p>
            <a:pPr marL="0" indent="0">
              <a:buNone/>
            </a:pPr>
            <a:endParaRPr lang="es-EC" dirty="0"/>
          </a:p>
        </p:txBody>
      </p:sp>
    </p:spTree>
    <p:extLst>
      <p:ext uri="{BB962C8B-B14F-4D97-AF65-F5344CB8AC3E}">
        <p14:creationId xmlns:p14="http://schemas.microsoft.com/office/powerpoint/2010/main" val="78480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a:bodyPr>
          <a:lstStyle/>
          <a:p>
            <a:pPr marL="0" indent="0">
              <a:buNone/>
            </a:pPr>
            <a:r>
              <a:rPr lang="fr-FR" dirty="0"/>
              <a:t>Nous avons élu la technique de l’origami en installation.</a:t>
            </a:r>
            <a:endParaRPr lang="es-EC" dirty="0"/>
          </a:p>
          <a:p>
            <a:pPr marL="0" indent="0">
              <a:buNone/>
            </a:pPr>
            <a:r>
              <a:rPr lang="fr-FR" dirty="0"/>
              <a:t>Dans les classes de 5èmes les élèves ont réfléchi au thème de l’identité par rapport au territoire équatorien et ont librement élu des animaux, personnages ou éléments naturels qui représentaient pour eux cette identité. Ils se sont organisés en groupe selon l’intérêt qu’ils avaient pour les sujets qui avaient été </a:t>
            </a:r>
            <a:r>
              <a:rPr lang="fr-FR" dirty="0" err="1"/>
              <a:t>selectionnés</a:t>
            </a:r>
            <a:r>
              <a:rPr lang="fr-FR" dirty="0"/>
              <a:t> parmi toutes leurs propositions.</a:t>
            </a:r>
            <a:endParaRPr lang="es-EC" dirty="0"/>
          </a:p>
          <a:p>
            <a:pPr marL="0" indent="0">
              <a:buNone/>
            </a:pPr>
            <a:r>
              <a:rPr lang="fr-FR" dirty="0"/>
              <a:t>Chaque groupe est allé chercher un modèle existant ou d’après l’imagination. La proposition était de réaliser un mur d’origami mais un groupe a proposé de réaliser une origami en 3D qui serait ensuite intégrée dans la composition qui devrait au final regrouper tous les éléments sur un mur public.</a:t>
            </a:r>
            <a:endParaRPr lang="es-EC" dirty="0"/>
          </a:p>
          <a:p>
            <a:pPr marL="0" indent="0">
              <a:buNone/>
            </a:pPr>
            <a:endParaRPr lang="es-EC" dirty="0"/>
          </a:p>
        </p:txBody>
      </p:sp>
    </p:spTree>
    <p:extLst>
      <p:ext uri="{BB962C8B-B14F-4D97-AF65-F5344CB8AC3E}">
        <p14:creationId xmlns:p14="http://schemas.microsoft.com/office/powerpoint/2010/main" val="258379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388" y="155247"/>
            <a:ext cx="8028953" cy="6021715"/>
          </a:xfrm>
        </p:spPr>
      </p:pic>
      <p:sp>
        <p:nvSpPr>
          <p:cNvPr id="9" name="Rectángulo 8"/>
          <p:cNvSpPr/>
          <p:nvPr/>
        </p:nvSpPr>
        <p:spPr>
          <a:xfrm>
            <a:off x="8471647" y="1042445"/>
            <a:ext cx="3536576" cy="4247317"/>
          </a:xfrm>
          <a:prstGeom prst="rect">
            <a:avLst/>
          </a:prstGeom>
        </p:spPr>
        <p:txBody>
          <a:bodyPr wrap="square">
            <a:spAutoFit/>
          </a:bodyPr>
          <a:lstStyle/>
          <a:p>
            <a:r>
              <a:rPr lang="fr-FR" dirty="0"/>
              <a:t>La classe de CM2 a choisi de travailler sur la protection des écosystèmes de la forêt amazonienne : faune et flore, rivières qui se retrouvent représentées dans ce même arbre. Les racines de l’arbre symbolisent l’attachement au passé qui permet de mieux comprendre le présent tout en envisageant le futur collectif du peuple équatorien (l’arbre) et celui individuel de chaque élève (représentés chacun par une feuille) : l’union fait la force et la beauté.</a:t>
            </a:r>
            <a:endParaRPr lang="es-EC" dirty="0"/>
          </a:p>
        </p:txBody>
      </p:sp>
    </p:spTree>
    <p:extLst>
      <p:ext uri="{BB962C8B-B14F-4D97-AF65-F5344CB8AC3E}">
        <p14:creationId xmlns:p14="http://schemas.microsoft.com/office/powerpoint/2010/main" val="113653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buNone/>
            </a:pPr>
            <a:r>
              <a:rPr lang="fr-FR" dirty="0"/>
              <a:t>Lors de l’installation les élèves ont organisé leurs productions sur un mur. Les élèves de 5ème ont découvert le travail de la classe de CM2 et vice-­‐ versa. Il y avait une part volontaire d’imprévu dans l’installation, le choix du mur et la composition se sont pensées sur place avec les élèves en fonction de l’ensemble des réalisations</a:t>
            </a:r>
            <a:r>
              <a:rPr lang="es-EC" dirty="0"/>
              <a:t>.</a:t>
            </a:r>
          </a:p>
        </p:txBody>
      </p:sp>
    </p:spTree>
    <p:extLst>
      <p:ext uri="{BB962C8B-B14F-4D97-AF65-F5344CB8AC3E}">
        <p14:creationId xmlns:p14="http://schemas.microsoft.com/office/powerpoint/2010/main" val="221994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jpeg"/>
          <p:cNvPicPr>
            <a:picLocks noGrp="1"/>
          </p:cNvPicPr>
          <p:nvPr>
            <p:ph idx="1"/>
          </p:nvPr>
        </p:nvPicPr>
        <p:blipFill>
          <a:blip r:embed="rId2" cstate="print"/>
          <a:stretch>
            <a:fillRect/>
          </a:stretch>
        </p:blipFill>
        <p:spPr>
          <a:xfrm>
            <a:off x="1089212" y="363070"/>
            <a:ext cx="4433222" cy="6069387"/>
          </a:xfrm>
          <a:prstGeom prst="rect">
            <a:avLst/>
          </a:prstGeom>
        </p:spPr>
      </p:pic>
      <p:sp>
        <p:nvSpPr>
          <p:cNvPr id="5" name="Rectángulo 4"/>
          <p:cNvSpPr/>
          <p:nvPr/>
        </p:nvSpPr>
        <p:spPr>
          <a:xfrm>
            <a:off x="6221507" y="2752182"/>
            <a:ext cx="6096000" cy="923330"/>
          </a:xfrm>
          <a:prstGeom prst="rect">
            <a:avLst/>
          </a:prstGeom>
        </p:spPr>
        <p:txBody>
          <a:bodyPr>
            <a:spAutoFit/>
          </a:bodyPr>
          <a:lstStyle/>
          <a:p>
            <a:r>
              <a:rPr lang="fr-FR" dirty="0">
                <a:latin typeface="Times New Roman" panose="02020603050405020304" pitchFamily="18" charset="0"/>
                <a:ea typeface="Times New Roman" panose="02020603050405020304" pitchFamily="18" charset="0"/>
              </a:rPr>
              <a:t>L’arbre de l’écosystème : la rivière est réalisée avec des poissons, le feuillage avec des oiseaux et des papillons, les racines et le tronc en serpents.</a:t>
            </a:r>
            <a:endParaRPr lang="es-EC" dirty="0"/>
          </a:p>
        </p:txBody>
      </p:sp>
    </p:spTree>
    <p:extLst>
      <p:ext uri="{BB962C8B-B14F-4D97-AF65-F5344CB8AC3E}">
        <p14:creationId xmlns:p14="http://schemas.microsoft.com/office/powerpoint/2010/main" val="310870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a:grpSpLocks/>
          </p:cNvGrpSpPr>
          <p:nvPr/>
        </p:nvGrpSpPr>
        <p:grpSpPr bwMode="auto">
          <a:xfrm>
            <a:off x="398855" y="220849"/>
            <a:ext cx="4825346" cy="6637151"/>
            <a:chOff x="1687" y="1442"/>
            <a:chExt cx="8530" cy="14784"/>
          </a:xfrm>
        </p:grpSpPr>
        <p:pic>
          <p:nvPicPr>
            <p:cNvPr id="1040"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2" y="1447"/>
              <a:ext cx="4685" cy="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17"/>
            <p:cNvSpPr>
              <a:spLocks/>
            </p:cNvSpPr>
            <p:nvPr/>
          </p:nvSpPr>
          <p:spPr bwMode="auto">
            <a:xfrm>
              <a:off x="1696" y="1447"/>
              <a:ext cx="8511" cy="2"/>
            </a:xfrm>
            <a:custGeom>
              <a:avLst/>
              <a:gdLst>
                <a:gd name="T0" fmla="+- 0 1697 1697"/>
                <a:gd name="T1" fmla="*/ T0 w 8511"/>
                <a:gd name="T2" fmla="+- 0 6593 1697"/>
                <a:gd name="T3" fmla="*/ T2 w 8511"/>
                <a:gd name="T4" fmla="+- 0 6602 1697"/>
                <a:gd name="T5" fmla="*/ T4 w 8511"/>
                <a:gd name="T6" fmla="+- 0 10207 1697"/>
                <a:gd name="T7" fmla="*/ T6 w 8511"/>
              </a:gdLst>
              <a:ahLst/>
              <a:cxnLst>
                <a:cxn ang="0">
                  <a:pos x="T1" y="0"/>
                </a:cxn>
                <a:cxn ang="0">
                  <a:pos x="T3" y="0"/>
                </a:cxn>
                <a:cxn ang="0">
                  <a:pos x="T5" y="0"/>
                </a:cxn>
                <a:cxn ang="0">
                  <a:pos x="T7" y="0"/>
                </a:cxn>
              </a:cxnLst>
              <a:rect l="0" t="0" r="r" b="b"/>
              <a:pathLst>
                <a:path w="8511">
                  <a:moveTo>
                    <a:pt x="0" y="0"/>
                  </a:moveTo>
                  <a:lnTo>
                    <a:pt x="4896" y="0"/>
                  </a:lnTo>
                  <a:moveTo>
                    <a:pt x="4905" y="0"/>
                  </a:moveTo>
                  <a:lnTo>
                    <a:pt x="8510" y="0"/>
                  </a:lnTo>
                </a:path>
              </a:pathLst>
            </a:custGeom>
            <a:noFill/>
            <a:ln w="609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4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 y="5210"/>
              <a:ext cx="4685" cy="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p:cNvSpPr>
            <p:nvPr/>
          </p:nvSpPr>
          <p:spPr bwMode="auto">
            <a:xfrm>
              <a:off x="1696" y="5210"/>
              <a:ext cx="8511" cy="2"/>
            </a:xfrm>
            <a:custGeom>
              <a:avLst/>
              <a:gdLst>
                <a:gd name="T0" fmla="+- 0 1697 1697"/>
                <a:gd name="T1" fmla="*/ T0 w 8511"/>
                <a:gd name="T2" fmla="+- 0 6593 1697"/>
                <a:gd name="T3" fmla="*/ T2 w 8511"/>
                <a:gd name="T4" fmla="+- 0 6602 1697"/>
                <a:gd name="T5" fmla="*/ T4 w 8511"/>
                <a:gd name="T6" fmla="+- 0 10207 1697"/>
                <a:gd name="T7" fmla="*/ T6 w 8511"/>
              </a:gdLst>
              <a:ahLst/>
              <a:cxnLst>
                <a:cxn ang="0">
                  <a:pos x="T1" y="0"/>
                </a:cxn>
                <a:cxn ang="0">
                  <a:pos x="T3" y="0"/>
                </a:cxn>
                <a:cxn ang="0">
                  <a:pos x="T5" y="0"/>
                </a:cxn>
                <a:cxn ang="0">
                  <a:pos x="T7" y="0"/>
                </a:cxn>
              </a:cxnLst>
              <a:rect l="0" t="0" r="r" b="b"/>
              <a:pathLst>
                <a:path w="8511">
                  <a:moveTo>
                    <a:pt x="0" y="0"/>
                  </a:moveTo>
                  <a:lnTo>
                    <a:pt x="4896" y="0"/>
                  </a:lnTo>
                  <a:moveTo>
                    <a:pt x="4905" y="0"/>
                  </a:moveTo>
                  <a:lnTo>
                    <a:pt x="8510" y="0"/>
                  </a:lnTo>
                </a:path>
              </a:pathLst>
            </a:custGeom>
            <a:noFill/>
            <a:ln w="60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44"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 y="8973"/>
              <a:ext cx="4685" cy="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1"/>
            <p:cNvSpPr>
              <a:spLocks/>
            </p:cNvSpPr>
            <p:nvPr/>
          </p:nvSpPr>
          <p:spPr bwMode="auto">
            <a:xfrm>
              <a:off x="1696" y="8973"/>
              <a:ext cx="8511" cy="2"/>
            </a:xfrm>
            <a:custGeom>
              <a:avLst/>
              <a:gdLst>
                <a:gd name="T0" fmla="+- 0 1697 1697"/>
                <a:gd name="T1" fmla="*/ T0 w 8511"/>
                <a:gd name="T2" fmla="+- 0 6593 1697"/>
                <a:gd name="T3" fmla="*/ T2 w 8511"/>
                <a:gd name="T4" fmla="+- 0 6602 1697"/>
                <a:gd name="T5" fmla="*/ T4 w 8511"/>
                <a:gd name="T6" fmla="+- 0 10207 1697"/>
                <a:gd name="T7" fmla="*/ T6 w 8511"/>
              </a:gdLst>
              <a:ahLst/>
              <a:cxnLst>
                <a:cxn ang="0">
                  <a:pos x="T1" y="0"/>
                </a:cxn>
                <a:cxn ang="0">
                  <a:pos x="T3" y="0"/>
                </a:cxn>
                <a:cxn ang="0">
                  <a:pos x="T5" y="0"/>
                </a:cxn>
                <a:cxn ang="0">
                  <a:pos x="T7" y="0"/>
                </a:cxn>
              </a:cxnLst>
              <a:rect l="0" t="0" r="r" b="b"/>
              <a:pathLst>
                <a:path w="8511">
                  <a:moveTo>
                    <a:pt x="0" y="0"/>
                  </a:moveTo>
                  <a:lnTo>
                    <a:pt x="4896" y="0"/>
                  </a:lnTo>
                  <a:moveTo>
                    <a:pt x="4905" y="0"/>
                  </a:moveTo>
                  <a:lnTo>
                    <a:pt x="8510" y="0"/>
                  </a:lnTo>
                </a:path>
              </a:pathLst>
            </a:custGeom>
            <a:noFill/>
            <a:ln w="609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46"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2" y="12736"/>
              <a:ext cx="4316" cy="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23"/>
            <p:cNvSpPr>
              <a:spLocks/>
            </p:cNvSpPr>
            <p:nvPr/>
          </p:nvSpPr>
          <p:spPr bwMode="auto">
            <a:xfrm>
              <a:off x="1692" y="1442"/>
              <a:ext cx="8516" cy="14784"/>
            </a:xfrm>
            <a:custGeom>
              <a:avLst/>
              <a:gdLst>
                <a:gd name="T0" fmla="+- 0 1697 1692"/>
                <a:gd name="T1" fmla="*/ T0 w 8516"/>
                <a:gd name="T2" fmla="+- 0 12737 1442"/>
                <a:gd name="T3" fmla="*/ 12737 h 14784"/>
                <a:gd name="T4" fmla="+- 0 6593 1692"/>
                <a:gd name="T5" fmla="*/ T4 w 8516"/>
                <a:gd name="T6" fmla="+- 0 12737 1442"/>
                <a:gd name="T7" fmla="*/ 12737 h 14784"/>
                <a:gd name="T8" fmla="+- 0 6602 1692"/>
                <a:gd name="T9" fmla="*/ T8 w 8516"/>
                <a:gd name="T10" fmla="+- 0 12737 1442"/>
                <a:gd name="T11" fmla="*/ 12737 h 14784"/>
                <a:gd name="T12" fmla="+- 0 10207 1692"/>
                <a:gd name="T13" fmla="*/ T12 w 8516"/>
                <a:gd name="T14" fmla="+- 0 12737 1442"/>
                <a:gd name="T15" fmla="*/ 12737 h 14784"/>
                <a:gd name="T16" fmla="+- 0 1692 1692"/>
                <a:gd name="T17" fmla="*/ T16 w 8516"/>
                <a:gd name="T18" fmla="+- 0 1442 1442"/>
                <a:gd name="T19" fmla="*/ 1442 h 14784"/>
                <a:gd name="T20" fmla="+- 0 1692 1692"/>
                <a:gd name="T21" fmla="*/ T20 w 8516"/>
                <a:gd name="T22" fmla="+- 0 16226 1442"/>
                <a:gd name="T23" fmla="*/ 16226 h 14784"/>
              </a:gdLst>
              <a:ahLst/>
              <a:cxnLst>
                <a:cxn ang="0">
                  <a:pos x="T1" y="T3"/>
                </a:cxn>
                <a:cxn ang="0">
                  <a:pos x="T5" y="T7"/>
                </a:cxn>
                <a:cxn ang="0">
                  <a:pos x="T9" y="T11"/>
                </a:cxn>
                <a:cxn ang="0">
                  <a:pos x="T13" y="T15"/>
                </a:cxn>
                <a:cxn ang="0">
                  <a:pos x="T17" y="T19"/>
                </a:cxn>
                <a:cxn ang="0">
                  <a:pos x="T21" y="T23"/>
                </a:cxn>
              </a:cxnLst>
              <a:rect l="0" t="0" r="r" b="b"/>
              <a:pathLst>
                <a:path w="8516" h="14784">
                  <a:moveTo>
                    <a:pt x="5" y="11295"/>
                  </a:moveTo>
                  <a:lnTo>
                    <a:pt x="4901" y="11295"/>
                  </a:lnTo>
                  <a:moveTo>
                    <a:pt x="4910" y="11295"/>
                  </a:moveTo>
                  <a:lnTo>
                    <a:pt x="8515" y="11295"/>
                  </a:lnTo>
                  <a:moveTo>
                    <a:pt x="0" y="0"/>
                  </a:moveTo>
                  <a:lnTo>
                    <a:pt x="0" y="14784"/>
                  </a:lnTo>
                </a:path>
              </a:pathLst>
            </a:custGeom>
            <a:noFill/>
            <a:ln w="609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0" name="Line 24"/>
            <p:cNvSpPr>
              <a:spLocks noChangeShapeType="1"/>
            </p:cNvSpPr>
            <p:nvPr/>
          </p:nvSpPr>
          <p:spPr bwMode="auto">
            <a:xfrm>
              <a:off x="1697" y="16222"/>
              <a:ext cx="4896" cy="0"/>
            </a:xfrm>
            <a:prstGeom prst="line">
              <a:avLst/>
            </a:prstGeom>
            <a:noFill/>
            <a:ln w="6096">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Line 25"/>
            <p:cNvSpPr>
              <a:spLocks noChangeShapeType="1"/>
            </p:cNvSpPr>
            <p:nvPr/>
          </p:nvSpPr>
          <p:spPr bwMode="auto">
            <a:xfrm>
              <a:off x="6598" y="1442"/>
              <a:ext cx="0" cy="14784"/>
            </a:xfrm>
            <a:prstGeom prst="line">
              <a:avLst/>
            </a:prstGeom>
            <a:noFill/>
            <a:ln w="6096">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2" name="Line 26"/>
            <p:cNvSpPr>
              <a:spLocks noChangeShapeType="1"/>
            </p:cNvSpPr>
            <p:nvPr/>
          </p:nvSpPr>
          <p:spPr bwMode="auto">
            <a:xfrm>
              <a:off x="6602" y="16222"/>
              <a:ext cx="3605" cy="0"/>
            </a:xfrm>
            <a:prstGeom prst="line">
              <a:avLst/>
            </a:prstGeom>
            <a:noFill/>
            <a:ln w="6096">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3" name="Line 27"/>
            <p:cNvSpPr>
              <a:spLocks noChangeShapeType="1"/>
            </p:cNvSpPr>
            <p:nvPr/>
          </p:nvSpPr>
          <p:spPr bwMode="auto">
            <a:xfrm>
              <a:off x="10212" y="1442"/>
              <a:ext cx="0" cy="14784"/>
            </a:xfrm>
            <a:prstGeom prst="line">
              <a:avLst/>
            </a:prstGeom>
            <a:noFill/>
            <a:ln w="6096">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grpSp>
      <p:sp>
        <p:nvSpPr>
          <p:cNvPr id="25" name="Rectángulo 24"/>
          <p:cNvSpPr/>
          <p:nvPr/>
        </p:nvSpPr>
        <p:spPr>
          <a:xfrm>
            <a:off x="3283665" y="912057"/>
            <a:ext cx="3839513" cy="369332"/>
          </a:xfrm>
          <a:prstGeom prst="rect">
            <a:avLst/>
          </a:prstGeom>
        </p:spPr>
        <p:txBody>
          <a:bodyPr wrap="none">
            <a:spAutoFit/>
          </a:bodyPr>
          <a:lstStyle/>
          <a:p>
            <a:r>
              <a:rPr lang="fr-FR" dirty="0">
                <a:latin typeface="Times New Roman" panose="02020603050405020304" pitchFamily="18" charset="0"/>
                <a:ea typeface="Times New Roman" panose="02020603050405020304" pitchFamily="18" charset="0"/>
              </a:rPr>
              <a:t>Un dragon inspiré d’un motif pré-­inca</a:t>
            </a:r>
            <a:endParaRPr lang="es-EC" dirty="0"/>
          </a:p>
        </p:txBody>
      </p:sp>
      <p:sp>
        <p:nvSpPr>
          <p:cNvPr id="26" name="Rectángulo 25"/>
          <p:cNvSpPr/>
          <p:nvPr/>
        </p:nvSpPr>
        <p:spPr>
          <a:xfrm>
            <a:off x="0" y="2626486"/>
            <a:ext cx="10824882" cy="369332"/>
          </a:xfrm>
          <a:prstGeom prst="rect">
            <a:avLst/>
          </a:prstGeom>
        </p:spPr>
        <p:txBody>
          <a:bodyPr wrap="square">
            <a:spAutoFit/>
          </a:bodyPr>
          <a:lstStyle/>
          <a:p>
            <a:pPr marL="3253105">
              <a:spcBef>
                <a:spcPts val="550"/>
              </a:spcBef>
              <a:spcAft>
                <a:spcPts val="0"/>
              </a:spcAft>
            </a:pPr>
            <a:r>
              <a:rPr lang="fr-FR" dirty="0">
                <a:latin typeface="Times New Roman" panose="02020603050405020304" pitchFamily="18" charset="0"/>
                <a:ea typeface="Times New Roman" panose="02020603050405020304" pitchFamily="18" charset="0"/>
              </a:rPr>
              <a:t>Un volcan avec ses neiges éternelles</a:t>
            </a:r>
            <a:endParaRPr lang="es-EC" sz="2000" dirty="0">
              <a:effectLst/>
              <a:latin typeface="Times New Roman" panose="02020603050405020304" pitchFamily="18" charset="0"/>
              <a:ea typeface="Times New Roman" panose="02020603050405020304" pitchFamily="18" charset="0"/>
            </a:endParaRPr>
          </a:p>
        </p:txBody>
      </p:sp>
      <p:sp>
        <p:nvSpPr>
          <p:cNvPr id="27" name="Rectángulo 26"/>
          <p:cNvSpPr/>
          <p:nvPr/>
        </p:nvSpPr>
        <p:spPr>
          <a:xfrm>
            <a:off x="0" y="4159951"/>
            <a:ext cx="9144000" cy="430246"/>
          </a:xfrm>
          <a:prstGeom prst="rect">
            <a:avLst/>
          </a:prstGeom>
        </p:spPr>
        <p:txBody>
          <a:bodyPr wrap="square">
            <a:spAutoFit/>
          </a:bodyPr>
          <a:lstStyle/>
          <a:p>
            <a:pPr marL="3253105" marR="160020">
              <a:lnSpc>
                <a:spcPct val="122000"/>
              </a:lnSpc>
              <a:spcBef>
                <a:spcPts val="550"/>
              </a:spcBef>
              <a:spcAft>
                <a:spcPts val="0"/>
              </a:spcAft>
            </a:pPr>
            <a:r>
              <a:rPr lang="fr-FR" dirty="0">
                <a:latin typeface="Times New Roman" panose="02020603050405020304" pitchFamily="18" charset="0"/>
                <a:ea typeface="Times New Roman" panose="02020603050405020304" pitchFamily="18" charset="0"/>
              </a:rPr>
              <a:t>Le </a:t>
            </a:r>
            <a:r>
              <a:rPr lang="fr-FR" dirty="0" err="1">
                <a:latin typeface="Times New Roman" panose="02020603050405020304" pitchFamily="18" charset="0"/>
                <a:ea typeface="Times New Roman" panose="02020603050405020304" pitchFamily="18" charset="0"/>
              </a:rPr>
              <a:t>solei</a:t>
            </a:r>
            <a:r>
              <a:rPr lang="fr-FR" dirty="0">
                <a:latin typeface="Times New Roman" panose="02020603050405020304" pitchFamily="18" charset="0"/>
                <a:ea typeface="Times New Roman" panose="02020603050405020304" pitchFamily="18" charset="0"/>
              </a:rPr>
              <a:t> inspiré par un soleil pré-­inca</a:t>
            </a:r>
            <a:endParaRPr lang="es-EC" sz="2000" dirty="0">
              <a:effectLst/>
              <a:latin typeface="Times New Roman" panose="02020603050405020304" pitchFamily="18" charset="0"/>
              <a:ea typeface="Times New Roman" panose="02020603050405020304" pitchFamily="18" charset="0"/>
            </a:endParaRPr>
          </a:p>
        </p:txBody>
      </p:sp>
      <p:sp>
        <p:nvSpPr>
          <p:cNvPr id="28" name="Rectángulo 27"/>
          <p:cNvSpPr/>
          <p:nvPr/>
        </p:nvSpPr>
        <p:spPr>
          <a:xfrm>
            <a:off x="0" y="5974208"/>
            <a:ext cx="8193048" cy="369332"/>
          </a:xfrm>
          <a:prstGeom prst="rect">
            <a:avLst/>
          </a:prstGeom>
        </p:spPr>
        <p:txBody>
          <a:bodyPr wrap="square">
            <a:spAutoFit/>
          </a:bodyPr>
          <a:lstStyle/>
          <a:p>
            <a:pPr marL="3253105">
              <a:spcBef>
                <a:spcPts val="545"/>
              </a:spcBef>
              <a:spcAft>
                <a:spcPts val="0"/>
              </a:spcAft>
            </a:pPr>
            <a:r>
              <a:rPr lang="en-US" dirty="0">
                <a:latin typeface="Times New Roman" panose="02020603050405020304" pitchFamily="18" charset="0"/>
                <a:ea typeface="Times New Roman" panose="02020603050405020304" pitchFamily="18" charset="0"/>
              </a:rPr>
              <a:t>Le </a:t>
            </a:r>
            <a:r>
              <a:rPr lang="en-US" dirty="0" err="1">
                <a:latin typeface="Times New Roman" panose="02020603050405020304" pitchFamily="18" charset="0"/>
                <a:ea typeface="Times New Roman" panose="02020603050405020304" pitchFamily="18" charset="0"/>
              </a:rPr>
              <a:t>tigre</a:t>
            </a:r>
            <a:endParaRPr lang="es-EC"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170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jpeg"/>
          <p:cNvPicPr>
            <a:picLocks noGrp="1"/>
          </p:cNvPicPr>
          <p:nvPr>
            <p:ph idx="1"/>
          </p:nvPr>
        </p:nvPicPr>
        <p:blipFill>
          <a:blip r:embed="rId2" cstate="print"/>
          <a:stretch>
            <a:fillRect/>
          </a:stretch>
        </p:blipFill>
        <p:spPr>
          <a:xfrm>
            <a:off x="6589059" y="242046"/>
            <a:ext cx="4961965" cy="6427695"/>
          </a:xfrm>
          <a:prstGeom prst="rect">
            <a:avLst/>
          </a:prstGeom>
        </p:spPr>
      </p:pic>
      <p:sp>
        <p:nvSpPr>
          <p:cNvPr id="6" name="Rectángulo 5"/>
          <p:cNvSpPr/>
          <p:nvPr/>
        </p:nvSpPr>
        <p:spPr>
          <a:xfrm>
            <a:off x="457200" y="2906421"/>
            <a:ext cx="5970494" cy="1045158"/>
          </a:xfrm>
          <a:prstGeom prst="rect">
            <a:avLst/>
          </a:prstGeom>
        </p:spPr>
        <p:txBody>
          <a:bodyPr wrap="square">
            <a:spAutoFit/>
          </a:bodyPr>
          <a:lstStyle/>
          <a:p>
            <a:pPr marL="66675" marR="229235">
              <a:lnSpc>
                <a:spcPct val="122000"/>
              </a:lnSpc>
              <a:spcBef>
                <a:spcPts val="50"/>
              </a:spcBef>
              <a:spcAft>
                <a:spcPts val="0"/>
              </a:spcAft>
            </a:pPr>
            <a:r>
              <a:rPr lang="fr-FR" dirty="0">
                <a:latin typeface="Times New Roman" panose="02020603050405020304" pitchFamily="18" charset="0"/>
                <a:ea typeface="Times New Roman" panose="02020603050405020304" pitchFamily="18" charset="0"/>
              </a:rPr>
              <a:t>L’</a:t>
            </a:r>
            <a:r>
              <a:rPr lang="fr-FR" dirty="0" err="1">
                <a:latin typeface="Times New Roman" panose="02020603050405020304" pitchFamily="18" charset="0"/>
                <a:ea typeface="Times New Roman" panose="02020603050405020304" pitchFamily="18" charset="0"/>
              </a:rPr>
              <a:t>hayahuma</a:t>
            </a:r>
            <a:r>
              <a:rPr lang="fr-FR" dirty="0">
                <a:latin typeface="Times New Roman" panose="02020603050405020304" pitchFamily="18" charset="0"/>
                <a:ea typeface="Times New Roman" panose="02020603050405020304" pitchFamily="18" charset="0"/>
              </a:rPr>
              <a:t>, personnage andin présent lors de la fête du solstice d’été de l’Inti </a:t>
            </a:r>
            <a:r>
              <a:rPr lang="fr-FR" dirty="0" err="1">
                <a:latin typeface="Times New Roman" panose="02020603050405020304" pitchFamily="18" charset="0"/>
                <a:ea typeface="Times New Roman" panose="02020603050405020304" pitchFamily="18" charset="0"/>
              </a:rPr>
              <a:t>Raymi</a:t>
            </a:r>
            <a:r>
              <a:rPr lang="fr-FR" dirty="0">
                <a:latin typeface="Times New Roman" panose="02020603050405020304" pitchFamily="18" charset="0"/>
                <a:ea typeface="Times New Roman" panose="02020603050405020304" pitchFamily="18" charset="0"/>
              </a:rPr>
              <a:t>.</a:t>
            </a:r>
            <a:endParaRPr lang="es-EC" sz="20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En </a:t>
            </a:r>
            <a:r>
              <a:rPr lang="en-US" dirty="0" err="1">
                <a:latin typeface="Times New Roman" panose="02020603050405020304" pitchFamily="18" charset="0"/>
                <a:ea typeface="Times New Roman" panose="02020603050405020304" pitchFamily="18" charset="0"/>
              </a:rPr>
              <a:t>quechua</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Haya</a:t>
            </a:r>
            <a:r>
              <a:rPr lang="en-US" dirty="0">
                <a:latin typeface="Times New Roman" panose="02020603050405020304" pitchFamily="18" charset="0"/>
                <a:ea typeface="Times New Roman" panose="02020603050405020304" pitchFamily="18" charset="0"/>
              </a:rPr>
              <a:t> = esprit </a:t>
            </a:r>
            <a:r>
              <a:rPr lang="en-US" dirty="0" err="1">
                <a:latin typeface="Times New Roman" panose="02020603050405020304" pitchFamily="18" charset="0"/>
                <a:ea typeface="Times New Roman" panose="02020603050405020304" pitchFamily="18" charset="0"/>
              </a:rPr>
              <a:t>Huma</a:t>
            </a:r>
            <a:r>
              <a:rPr lang="en-US" dirty="0">
                <a:latin typeface="Times New Roman" panose="02020603050405020304" pitchFamily="18" charset="0"/>
                <a:ea typeface="Times New Roman" panose="02020603050405020304" pitchFamily="18" charset="0"/>
              </a:rPr>
              <a:t> = tête</a:t>
            </a:r>
            <a:endParaRPr lang="es-EC" dirty="0"/>
          </a:p>
        </p:txBody>
      </p:sp>
    </p:spTree>
    <p:extLst>
      <p:ext uri="{BB962C8B-B14F-4D97-AF65-F5344CB8AC3E}">
        <p14:creationId xmlns:p14="http://schemas.microsoft.com/office/powerpoint/2010/main" val="3630020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fr-FR" dirty="0"/>
              <a:t>L’ours à lunettes présent dans les Andes</a:t>
            </a:r>
            <a:endParaRPr lang="es-EC" dirty="0"/>
          </a:p>
        </p:txBody>
      </p:sp>
      <p:pic>
        <p:nvPicPr>
          <p:cNvPr id="4" name="image8.jpeg"/>
          <p:cNvPicPr>
            <a:picLocks noGrp="1"/>
          </p:cNvPicPr>
          <p:nvPr>
            <p:ph idx="1"/>
          </p:nvPr>
        </p:nvPicPr>
        <p:blipFill>
          <a:blip r:embed="rId2" cstate="print"/>
          <a:stretch>
            <a:fillRect/>
          </a:stretch>
        </p:blipFill>
        <p:spPr>
          <a:xfrm>
            <a:off x="2770095" y="1317812"/>
            <a:ext cx="6925234" cy="5351929"/>
          </a:xfrm>
          <a:prstGeom prst="rect">
            <a:avLst/>
          </a:prstGeom>
        </p:spPr>
      </p:pic>
    </p:spTree>
    <p:extLst>
      <p:ext uri="{BB962C8B-B14F-4D97-AF65-F5344CB8AC3E}">
        <p14:creationId xmlns:p14="http://schemas.microsoft.com/office/powerpoint/2010/main" val="25521826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17069</TotalTime>
  <Words>438</Words>
  <Application>Microsoft Office PowerPoint</Application>
  <PresentationFormat>Panorámica</PresentationFormat>
  <Paragraphs>19</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Calibri</vt:lpstr>
      <vt:lpstr>Calibri Light</vt:lpstr>
      <vt:lpstr>Times New Roman</vt:lpstr>
      <vt:lpstr>Tema de Office</vt:lpstr>
      <vt:lpstr>Street Art Installation d’origami</vt:lpstr>
      <vt:lpstr>« L’œuvre, ce n’est pas l’image elle-même, mais ce qu’elle provoque d’interrogation sur le lieu » Ernest Pignon </vt:lpstr>
      <vt:lpstr>Presentación de PowerPoint</vt:lpstr>
      <vt:lpstr>Presentación de PowerPoint</vt:lpstr>
      <vt:lpstr>Presentación de PowerPoint</vt:lpstr>
      <vt:lpstr>Presentación de PowerPoint</vt:lpstr>
      <vt:lpstr>Presentación de PowerPoint</vt:lpstr>
      <vt:lpstr>Presentación de PowerPoint</vt:lpstr>
      <vt:lpstr>L’ours à lunettes présent dans les Andes</vt:lpstr>
    </vt:vector>
  </TitlesOfParts>
  <Company>LA CONDAMINE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sourire pour Pedarnales</dc:title>
  <dc:creator>Consejería Pedagógica Primaria</dc:creator>
  <cp:lastModifiedBy>Bertrand Bodelet</cp:lastModifiedBy>
  <cp:revision>12</cp:revision>
  <dcterms:created xsi:type="dcterms:W3CDTF">2018-02-16T20:46:45Z</dcterms:created>
  <dcterms:modified xsi:type="dcterms:W3CDTF">2018-03-01T00:11:17Z</dcterms:modified>
</cp:coreProperties>
</file>